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5"/>
    <p:sldMasterId id="2147483691" r:id="rId6"/>
    <p:sldMasterId id="2147483728" r:id="rId7"/>
  </p:sldMasterIdLst>
  <p:notesMasterIdLst>
    <p:notesMasterId r:id="rId29"/>
  </p:notesMasterIdLst>
  <p:handoutMasterIdLst>
    <p:handoutMasterId r:id="rId30"/>
  </p:handoutMasterIdLst>
  <p:sldIdLst>
    <p:sldId id="261" r:id="rId8"/>
    <p:sldId id="325" r:id="rId9"/>
    <p:sldId id="327" r:id="rId10"/>
    <p:sldId id="270" r:id="rId11"/>
    <p:sldId id="288" r:id="rId12"/>
    <p:sldId id="302" r:id="rId13"/>
    <p:sldId id="307" r:id="rId14"/>
    <p:sldId id="271" r:id="rId15"/>
    <p:sldId id="314" r:id="rId16"/>
    <p:sldId id="315" r:id="rId17"/>
    <p:sldId id="293" r:id="rId18"/>
    <p:sldId id="322" r:id="rId19"/>
    <p:sldId id="323" r:id="rId20"/>
    <p:sldId id="297" r:id="rId21"/>
    <p:sldId id="318" r:id="rId22"/>
    <p:sldId id="324" r:id="rId23"/>
    <p:sldId id="330" r:id="rId24"/>
    <p:sldId id="317" r:id="rId25"/>
    <p:sldId id="320" r:id="rId26"/>
    <p:sldId id="321" r:id="rId27"/>
    <p:sldId id="3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0" autoAdjust="0"/>
    <p:restoredTop sz="75313" autoAdjust="0"/>
  </p:normalViewPr>
  <p:slideViewPr>
    <p:cSldViewPr snapToGrid="0" showGuides="1">
      <p:cViewPr>
        <p:scale>
          <a:sx n="101" d="100"/>
          <a:sy n="101" d="100"/>
        </p:scale>
        <p:origin x="280" y="3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-10004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94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Investigates the variance of MAF between populations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 4% of observations is more than 5 </a:t>
            </a:r>
            <a:r>
              <a:rPr lang="en-US" dirty="0" err="1"/>
              <a:t>σ</a:t>
            </a:r>
            <a:r>
              <a:rPr lang="en-US" dirty="0"/>
              <a:t> away from the median if normal distributed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anyone wants to know more, I have found an absolutely brilliant article about it. “Genetics in geographically structured populations Defining, estimating and interpreting FST - Holsinger, Weir – 2009”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4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4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7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skriv navne på Highlight </a:t>
            </a:r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Som, </a:t>
            </a:r>
            <a:r>
              <a:rPr lang="da-DK" dirty="0" err="1"/>
              <a:t>germ</a:t>
            </a:r>
            <a:r>
              <a:rPr lang="da-DK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9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Regulates </a:t>
            </a:r>
            <a:r>
              <a:rPr lang="en-GB" dirty="0" err="1"/>
              <a:t>hematopoiesis</a:t>
            </a:r>
            <a:endParaRPr lang="da-DK" dirty="0"/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Som, </a:t>
            </a:r>
            <a:r>
              <a:rPr lang="da-DK" dirty="0" err="1"/>
              <a:t>germ</a:t>
            </a:r>
            <a:r>
              <a:rPr lang="da-DK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86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3 </a:t>
            </a:r>
            <a:r>
              <a:rPr lang="da-DK" dirty="0" err="1"/>
              <a:t>homozygotes</a:t>
            </a:r>
            <a:r>
              <a:rPr lang="da-DK" dirty="0"/>
              <a:t> </a:t>
            </a:r>
            <a:r>
              <a:rPr lang="da-DK" dirty="0" err="1"/>
              <a:t>controls</a:t>
            </a:r>
            <a:r>
              <a:rPr lang="da-DK" dirty="0"/>
              <a:t>, 1 </a:t>
            </a:r>
            <a:r>
              <a:rPr lang="da-DK" dirty="0" err="1"/>
              <a:t>fcr</a:t>
            </a:r>
            <a:r>
              <a:rPr lang="da-DK" dirty="0"/>
              <a:t>. </a:t>
            </a:r>
          </a:p>
          <a:p>
            <a:r>
              <a:rPr lang="da-DK" dirty="0"/>
              <a:t>Control 3 </a:t>
            </a:r>
            <a:r>
              <a:rPr lang="da-DK" dirty="0" err="1"/>
              <a:t>hom</a:t>
            </a:r>
            <a:r>
              <a:rPr lang="da-DK" dirty="0"/>
              <a:t>, 8 </a:t>
            </a:r>
            <a:r>
              <a:rPr lang="da-DK" dirty="0" err="1"/>
              <a:t>het</a:t>
            </a:r>
            <a:r>
              <a:rPr lang="da-DK" dirty="0"/>
              <a:t> and 143 </a:t>
            </a:r>
            <a:r>
              <a:rPr lang="da-DK" dirty="0" err="1"/>
              <a:t>hom</a:t>
            </a:r>
            <a:r>
              <a:rPr lang="da-DK" dirty="0"/>
              <a:t> </a:t>
            </a:r>
            <a:r>
              <a:rPr lang="da-DK" dirty="0" err="1"/>
              <a:t>ref</a:t>
            </a:r>
            <a:endParaRPr lang="da-DK" dirty="0"/>
          </a:p>
          <a:p>
            <a:r>
              <a:rPr lang="da-DK" dirty="0"/>
              <a:t>             1	     10             8</a:t>
            </a:r>
          </a:p>
          <a:p>
            <a:endParaRPr lang="da-DK" dirty="0"/>
          </a:p>
          <a:p>
            <a:r>
              <a:rPr lang="da-DK" dirty="0"/>
              <a:t>Not </a:t>
            </a:r>
            <a:r>
              <a:rPr lang="da-DK" dirty="0" err="1"/>
              <a:t>investigated</a:t>
            </a:r>
            <a:r>
              <a:rPr lang="da-DK" dirty="0"/>
              <a:t> </a:t>
            </a:r>
            <a:r>
              <a:rPr lang="da-DK" dirty="0" err="1"/>
              <a:t>paralogues</a:t>
            </a:r>
            <a:r>
              <a:rPr lang="da-DK" dirty="0"/>
              <a:t> </a:t>
            </a:r>
            <a:r>
              <a:rPr lang="da-DK" dirty="0" err="1"/>
              <a:t>yet</a:t>
            </a:r>
            <a:endParaRPr lang="da-DK" dirty="0"/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0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serine/threonine kinase and DNA damage sensor, activating cell cycle checkpoint </a:t>
            </a:r>
            <a:r>
              <a:rPr lang="en-GB" dirty="0" err="1"/>
              <a:t>signaling</a:t>
            </a:r>
            <a:r>
              <a:rPr lang="en-GB" dirty="0"/>
              <a:t> upon DNA stress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3 </a:t>
            </a:r>
            <a:r>
              <a:rPr lang="da-DK" dirty="0" err="1"/>
              <a:t>homozygotes</a:t>
            </a:r>
            <a:r>
              <a:rPr lang="da-DK" dirty="0"/>
              <a:t> </a:t>
            </a:r>
            <a:r>
              <a:rPr lang="da-DK" dirty="0" err="1"/>
              <a:t>controls</a:t>
            </a:r>
            <a:r>
              <a:rPr lang="da-DK" dirty="0"/>
              <a:t>, 1 </a:t>
            </a:r>
            <a:r>
              <a:rPr lang="da-DK" dirty="0" err="1"/>
              <a:t>fcr</a:t>
            </a:r>
            <a:r>
              <a:rPr lang="da-DK" dirty="0"/>
              <a:t>. </a:t>
            </a:r>
          </a:p>
          <a:p>
            <a:r>
              <a:rPr lang="da-DK" dirty="0"/>
              <a:t>Control 3 </a:t>
            </a:r>
            <a:r>
              <a:rPr lang="da-DK" dirty="0" err="1"/>
              <a:t>hom</a:t>
            </a:r>
            <a:r>
              <a:rPr lang="da-DK" dirty="0"/>
              <a:t>, 8 </a:t>
            </a:r>
            <a:r>
              <a:rPr lang="da-DK" dirty="0" err="1"/>
              <a:t>het</a:t>
            </a:r>
            <a:r>
              <a:rPr lang="da-DK" dirty="0"/>
              <a:t> and 143 </a:t>
            </a:r>
            <a:r>
              <a:rPr lang="da-DK" dirty="0" err="1"/>
              <a:t>hom</a:t>
            </a:r>
            <a:r>
              <a:rPr lang="da-DK" dirty="0"/>
              <a:t> </a:t>
            </a:r>
            <a:r>
              <a:rPr lang="da-DK" dirty="0" err="1"/>
              <a:t>ref</a:t>
            </a:r>
            <a:endParaRPr lang="da-DK" dirty="0"/>
          </a:p>
          <a:p>
            <a:r>
              <a:rPr lang="da-DK" dirty="0"/>
              <a:t>             1	     10             8</a:t>
            </a:r>
          </a:p>
          <a:p>
            <a:endParaRPr lang="da-DK" dirty="0"/>
          </a:p>
          <a:p>
            <a:r>
              <a:rPr lang="da-DK" dirty="0"/>
              <a:t>	</a:t>
            </a:r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10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FRAS1 Related Extracellular Matrix 2</a:t>
            </a:r>
          </a:p>
          <a:p>
            <a:r>
              <a:rPr lang="en-GB" dirty="0"/>
              <a:t>This protein is important for the integrity of skin and renal epithelia</a:t>
            </a:r>
            <a:endParaRPr lang="da-DK" dirty="0"/>
          </a:p>
          <a:p>
            <a:r>
              <a:rPr lang="da-DK" dirty="0"/>
              <a:t>Not </a:t>
            </a:r>
            <a:r>
              <a:rPr lang="da-DK" dirty="0" err="1"/>
              <a:t>investigated</a:t>
            </a:r>
            <a:r>
              <a:rPr lang="da-DK" dirty="0"/>
              <a:t> </a:t>
            </a:r>
            <a:r>
              <a:rPr lang="da-DK" dirty="0" err="1"/>
              <a:t>paralogues</a:t>
            </a:r>
            <a:r>
              <a:rPr lang="da-DK" dirty="0"/>
              <a:t> </a:t>
            </a:r>
            <a:r>
              <a:rPr lang="da-DK" dirty="0" err="1"/>
              <a:t>yet</a:t>
            </a:r>
            <a:endParaRPr lang="da-DK" dirty="0"/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68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chr31:11333912</a:t>
            </a:r>
            <a:r>
              <a:rPr lang="en-GB" dirty="0"/>
              <a:t>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54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3 </a:t>
            </a:r>
            <a:r>
              <a:rPr lang="da-DK" dirty="0" err="1"/>
              <a:t>homozygotes</a:t>
            </a:r>
            <a:r>
              <a:rPr lang="da-DK" dirty="0"/>
              <a:t> </a:t>
            </a:r>
            <a:r>
              <a:rPr lang="da-DK" dirty="0" err="1"/>
              <a:t>controls</a:t>
            </a:r>
            <a:r>
              <a:rPr lang="da-DK" dirty="0"/>
              <a:t>, 1 </a:t>
            </a:r>
            <a:r>
              <a:rPr lang="da-DK" dirty="0" err="1"/>
              <a:t>fcr</a:t>
            </a:r>
            <a:r>
              <a:rPr lang="da-DK" dirty="0"/>
              <a:t>. </a:t>
            </a:r>
          </a:p>
          <a:p>
            <a:r>
              <a:rPr lang="da-DK" dirty="0"/>
              <a:t>Control 3 </a:t>
            </a:r>
            <a:r>
              <a:rPr lang="da-DK" dirty="0" err="1"/>
              <a:t>hom</a:t>
            </a:r>
            <a:r>
              <a:rPr lang="da-DK" dirty="0"/>
              <a:t>, 8 </a:t>
            </a:r>
            <a:r>
              <a:rPr lang="da-DK" dirty="0" err="1"/>
              <a:t>het</a:t>
            </a:r>
            <a:r>
              <a:rPr lang="da-DK" dirty="0"/>
              <a:t> and 143 </a:t>
            </a:r>
            <a:r>
              <a:rPr lang="da-DK" dirty="0" err="1"/>
              <a:t>hom</a:t>
            </a:r>
            <a:r>
              <a:rPr lang="da-DK" dirty="0"/>
              <a:t> </a:t>
            </a:r>
            <a:r>
              <a:rPr lang="da-DK" dirty="0" err="1"/>
              <a:t>ref</a:t>
            </a:r>
            <a:endParaRPr lang="da-DK" dirty="0"/>
          </a:p>
          <a:p>
            <a:r>
              <a:rPr lang="da-DK" dirty="0"/>
              <a:t>             1	     10             8</a:t>
            </a:r>
          </a:p>
          <a:p>
            <a:endParaRPr lang="da-DK" dirty="0"/>
          </a:p>
          <a:p>
            <a:r>
              <a:rPr lang="da-DK" dirty="0"/>
              <a:t>Not </a:t>
            </a:r>
            <a:r>
              <a:rPr lang="da-DK" dirty="0" err="1"/>
              <a:t>investigated</a:t>
            </a:r>
            <a:r>
              <a:rPr lang="da-DK" dirty="0"/>
              <a:t> </a:t>
            </a:r>
            <a:r>
              <a:rPr lang="da-DK" dirty="0" err="1"/>
              <a:t>paralogues</a:t>
            </a:r>
            <a:r>
              <a:rPr lang="da-DK" dirty="0"/>
              <a:t> </a:t>
            </a:r>
            <a:r>
              <a:rPr lang="da-DK" dirty="0" err="1"/>
              <a:t>yet</a:t>
            </a:r>
            <a:endParaRPr lang="da-DK" dirty="0"/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Statistics of Swedish FCR*:</a:t>
            </a:r>
          </a:p>
          <a:p>
            <a:pPr lvl="1"/>
            <a:r>
              <a:rPr lang="en-DK" dirty="0"/>
              <a:t>Median age at death 8.1 (all breeds 7.4)</a:t>
            </a:r>
          </a:p>
          <a:p>
            <a:pPr lvl="1"/>
            <a:r>
              <a:rPr lang="en-DK" dirty="0"/>
              <a:t>Increased risk of cancer related death</a:t>
            </a:r>
          </a:p>
          <a:p>
            <a:pPr lvl="1"/>
            <a:r>
              <a:rPr lang="en-DK" dirty="0"/>
              <a:t>HD has been increasing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7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Uppsala university and the Swedish Flat-coated retriever club started a project to surveil the Swedish FCR populations and to collect genetic material for future studies.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 2011 a large project grant was given from the Swedish kennel club and the Agria insurance company to support the project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/>
              <a:t>The project is prospective and has been planned to run over 10 years. It is expected to provide a lot of information regarding disease prevalence and co-occurrence in the breed.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DK" dirty="0"/>
              <a:t>Statistics of Swedish FCR*:</a:t>
            </a:r>
          </a:p>
          <a:p>
            <a:pPr lvl="1"/>
            <a:r>
              <a:rPr lang="en-DK" dirty="0"/>
              <a:t>Median age at death 8.1 (all breeds 7.4)</a:t>
            </a:r>
          </a:p>
          <a:p>
            <a:pPr lvl="1"/>
            <a:r>
              <a:rPr lang="en-DK" dirty="0"/>
              <a:t>Increased risk of cancer related death</a:t>
            </a:r>
          </a:p>
          <a:p>
            <a:pPr lvl="1"/>
            <a:r>
              <a:rPr lang="en-DK" dirty="0"/>
              <a:t>HD has been increasing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823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65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7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98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With the </a:t>
            </a:r>
            <a:r>
              <a:rPr lang="da-DK" dirty="0" err="1"/>
              <a:t>produced</a:t>
            </a:r>
            <a:r>
              <a:rPr lang="da-DK" dirty="0"/>
              <a:t> variant-</a:t>
            </a:r>
            <a:r>
              <a:rPr lang="da-DK" dirty="0" err="1"/>
              <a:t>caller</a:t>
            </a:r>
            <a:r>
              <a:rPr lang="da-DK" dirty="0"/>
              <a:t> file,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apply</a:t>
            </a:r>
            <a:r>
              <a:rPr lang="da-DK" dirty="0"/>
              <a:t> filters to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SNPs</a:t>
            </a:r>
            <a:r>
              <a:rPr lang="da-DK" dirty="0"/>
              <a:t> and </a:t>
            </a:r>
            <a:r>
              <a:rPr lang="da-DK" dirty="0" err="1"/>
              <a:t>indels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actually</a:t>
            </a:r>
            <a:r>
              <a:rPr lang="da-DK" dirty="0"/>
              <a:t> </a:t>
            </a:r>
            <a:r>
              <a:rPr lang="da-DK" dirty="0" err="1"/>
              <a:t>believe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true.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QD: </a:t>
            </a:r>
            <a:r>
              <a:rPr lang="da-DK" dirty="0" err="1"/>
              <a:t>avoids</a:t>
            </a:r>
            <a:r>
              <a:rPr lang="da-DK" dirty="0"/>
              <a:t> inflation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ReadPosRankSum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: If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ref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/alt. al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found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close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to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ends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or the same distribution.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6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086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Investigates the variance of MAF between populations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 4% of observations is more than 5 </a:t>
            </a:r>
            <a:r>
              <a:rPr lang="en-US" dirty="0" err="1"/>
              <a:t>σ</a:t>
            </a:r>
            <a:r>
              <a:rPr lang="en-US" dirty="0"/>
              <a:t> away from the median if normal distributed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anyone wants to know more, I have found an absolutely brilliant article about it. “Genetics in geographically structured populations Defining, estimating and interpreting FST - Holsinger, Weir – 2009”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1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EC2FF99-6055-974D-AE1C-8C5D40518C53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B960-A726-794D-BF60-304315301C75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272D-0B90-894A-BB3A-8437E25B5816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C446-5348-BA4A-B00A-C8C22B04229A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9C1A-5A9F-C44F-9177-C2064BF38EA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F89D-6A2A-274F-B7ED-6EC862C4DE0C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8DA-861B-C047-B8AF-943A3D1326DA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4F8-10AB-4449-B34D-BBEBD57870FC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5CB1-8470-434B-AD7A-5472775D580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5217-8284-7942-ADFF-6E944F0F9206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CFB8-8F70-6F40-AB59-B4DCFAF1B9F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EDF9654-CFA4-CB4E-B6E8-1AA2E2311B38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B961-03B0-3140-B652-EF22E600BD2E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78B658E-7645-8C4C-B5EB-6FF8A3315DCF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609698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EC2FF99-6055-974D-AE1C-8C5D40518C53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70202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EDF9654-CFA4-CB4E-B6E8-1AA2E2311B38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5038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7FF41D4-E37F-B348-B722-55747D7E941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339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8F83EB4-0422-2941-863F-E00989957EB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2989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CDB68C9-EFE7-294B-8B28-3343BEA3EA00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895E0-6185-4644-BFE3-55D625F4D100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87084969-8785-9244-B603-0F86D78AD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8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510EA62-7717-2947-8B16-CB057E4A643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FF3E489-3100-EF47-BD7E-7353223481A7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7EB4B3-AD84-F54F-AAF7-2DB37C1F1E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4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7FF41D4-E37F-B348-B722-55747D7E941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5554-85BE-C745-9935-96537C8F95BF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353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79AAD-3AC2-694A-B7BF-5360626B0E94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944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F744-ACB7-2E4A-8210-1F7CE5DC928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0558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B960-A726-794D-BF60-304315301C75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01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272D-0B90-894A-BB3A-8437E25B5816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533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C446-5348-BA4A-B00A-C8C22B04229A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004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9C1A-5A9F-C44F-9177-C2064BF38EA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813958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F89D-6A2A-274F-B7ED-6EC862C4DE0C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418524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ital bulle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8DA-861B-C047-B8AF-943A3D1326DA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71356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4F8-10AB-4449-B34D-BBEBD57870FC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  <p:sp>
        <p:nvSpPr>
          <p:cNvPr id="10" name="Tekstfelt 8">
            <a:extLst>
              <a:ext uri="{FF2B5EF4-FFF2-40B4-BE49-F238E27FC236}">
                <a16:creationId xmlns:a16="http://schemas.microsoft.com/office/drawing/2014/main" id="{8620C937-9B25-054B-96CD-3EBDD2F427CF}"/>
              </a:ext>
            </a:extLst>
          </p:cNvPr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930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8F83EB4-0422-2941-863F-E00989957EB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5CB1-8470-434B-AD7A-5472775D580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18042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5217-8284-7942-ADFF-6E944F0F9206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507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CFB8-8F70-6F40-AB59-B4DCFAF1B9F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5762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B961-03B0-3140-B652-EF22E600BD2E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3351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C59228-0F81-8947-B0C6-3908F6870D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452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A03CC19-8FF9-784F-812F-8B84BE6CD75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21" name="Text Box 48">
            <a:extLst>
              <a:ext uri="{FF2B5EF4-FFF2-40B4-BE49-F238E27FC236}">
                <a16:creationId xmlns:a16="http://schemas.microsoft.com/office/drawing/2014/main" id="{22EEA634-009B-0C4C-AE2F-BFAF9D8B75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 Box 48">
            <a:extLst>
              <a:ext uri="{FF2B5EF4-FFF2-40B4-BE49-F238E27FC236}">
                <a16:creationId xmlns:a16="http://schemas.microsoft.com/office/drawing/2014/main" id="{C10CF540-738D-F84C-8EC6-86760DAF72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23" name="Text Box 48">
            <a:extLst>
              <a:ext uri="{FF2B5EF4-FFF2-40B4-BE49-F238E27FC236}">
                <a16:creationId xmlns:a16="http://schemas.microsoft.com/office/drawing/2014/main" id="{32670199-97DE-524D-A9CF-7954DCA0FE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24" name="Billede 40">
            <a:extLst>
              <a:ext uri="{FF2B5EF4-FFF2-40B4-BE49-F238E27FC236}">
                <a16:creationId xmlns:a16="http://schemas.microsoft.com/office/drawing/2014/main" id="{34F61812-C89E-6A46-9F6D-5FD529FD8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25" name="Text Box 48">
            <a:extLst>
              <a:ext uri="{FF2B5EF4-FFF2-40B4-BE49-F238E27FC236}">
                <a16:creationId xmlns:a16="http://schemas.microsoft.com/office/drawing/2014/main" id="{91762F00-2DE2-9F4E-B4F1-1CB3E62D29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26" name="Text Box 48">
            <a:extLst>
              <a:ext uri="{FF2B5EF4-FFF2-40B4-BE49-F238E27FC236}">
                <a16:creationId xmlns:a16="http://schemas.microsoft.com/office/drawing/2014/main" id="{8EF86EAF-C0A5-3244-A573-DA44FD6D0C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 Box 48">
            <a:extLst>
              <a:ext uri="{FF2B5EF4-FFF2-40B4-BE49-F238E27FC236}">
                <a16:creationId xmlns:a16="http://schemas.microsoft.com/office/drawing/2014/main" id="{83CD40DA-3ADF-B54E-A085-8CEA076F9D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67BC6396-12FD-A046-8D21-21EDDA2327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29" name="Text Box 48">
            <a:extLst>
              <a:ext uri="{FF2B5EF4-FFF2-40B4-BE49-F238E27FC236}">
                <a16:creationId xmlns:a16="http://schemas.microsoft.com/office/drawing/2014/main" id="{7FC53ED9-7D0A-4049-BDA4-FD7EAC3203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B9D0F4CA-DE10-8C41-ACC5-A812F98CA3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31" name="Text Box 48">
            <a:extLst>
              <a:ext uri="{FF2B5EF4-FFF2-40B4-BE49-F238E27FC236}">
                <a16:creationId xmlns:a16="http://schemas.microsoft.com/office/drawing/2014/main" id="{B39465E3-F507-0A45-A9BB-97ACDEE5B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32" name="Text Box 48">
            <a:extLst>
              <a:ext uri="{FF2B5EF4-FFF2-40B4-BE49-F238E27FC236}">
                <a16:creationId xmlns:a16="http://schemas.microsoft.com/office/drawing/2014/main" id="{73C15B22-6D52-8B46-8A81-8A51565950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3" name="Billede 25">
            <a:extLst>
              <a:ext uri="{FF2B5EF4-FFF2-40B4-BE49-F238E27FC236}">
                <a16:creationId xmlns:a16="http://schemas.microsoft.com/office/drawing/2014/main" id="{D1F321A1-2A1E-F94C-AE76-8D8FA35C466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34" name="Billede 36">
            <a:extLst>
              <a:ext uri="{FF2B5EF4-FFF2-40B4-BE49-F238E27FC236}">
                <a16:creationId xmlns:a16="http://schemas.microsoft.com/office/drawing/2014/main" id="{305648B4-0EDC-C644-9466-308CC72BB5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35" name="Billede 37">
            <a:extLst>
              <a:ext uri="{FF2B5EF4-FFF2-40B4-BE49-F238E27FC236}">
                <a16:creationId xmlns:a16="http://schemas.microsoft.com/office/drawing/2014/main" id="{941F1A2D-B6B4-764C-9008-2CE6E4466ED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36" name="Text Box 48">
            <a:extLst>
              <a:ext uri="{FF2B5EF4-FFF2-40B4-BE49-F238E27FC236}">
                <a16:creationId xmlns:a16="http://schemas.microsoft.com/office/drawing/2014/main" id="{7B82A7BC-583F-D84B-A908-DEA5B75DAE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2A9B771-AB59-FD42-A310-E3522D29E7A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29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78B658E-7645-8C4C-B5EB-6FF8A3315DCF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373F986-66D2-054C-8666-97CD556C0D89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E189C0-8016-D742-A8D6-3485E1F38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3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EC2FF99-6055-974D-AE1C-8C5D40518C53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237977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65374532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8257371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CDB68C9-EFE7-294B-8B28-3343BEA3EA00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8477094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0834811"/>
      </p:ext>
    </p:extLst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8955282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8667671"/>
      </p:ext>
    </p:extLst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4867508"/>
      </p:ext>
    </p:extLst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4016899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4831481"/>
      </p:ext>
    </p:extLst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4132939"/>
      </p:ext>
    </p:extLst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8791862"/>
      </p:ext>
    </p:extLst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6038931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510EA62-7717-2947-8B16-CB057E4A643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65538730"/>
      </p:ext>
    </p:extLst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25596855"/>
      </p:ext>
    </p:extLst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2968473365"/>
      </p:ext>
    </p:extLst>
  </p:cSld>
  <p:clrMapOvr>
    <a:masterClrMapping/>
  </p:clrMapOvr>
  <p:hf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64722690"/>
      </p:ext>
    </p:extLst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6077980"/>
      </p:ext>
    </p:extLst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CFB8-8F70-6F40-AB59-B4DCFAF1B9FD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1744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1920844"/>
      </p:ext>
    </p:extLst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4A3A4-510B-5B47-AC21-9ED3C15320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093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799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5554-85BE-C745-9935-96537C8F95BF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79AAD-3AC2-694A-B7BF-5360626B0E94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F744-ACB7-2E4A-8210-1F7CE5DC9282}" type="datetime1">
              <a:rPr lang="da-DK" smtClean="0"/>
              <a:t>14.11.2020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l="91000" t="80000" r="1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l="87000" t="81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Rectangle 19">
            <a:extLst>
              <a:ext uri="{FF2B5EF4-FFF2-40B4-BE49-F238E27FC236}">
                <a16:creationId xmlns:a16="http://schemas.microsoft.com/office/drawing/2014/main" id="{5AB8E71C-039F-144D-8A6F-121CA44E10A1}"/>
              </a:ext>
            </a:extLst>
          </p:cNvPr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769C9-DF22-5344-B81A-BD97C3C8E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E13AFCBB-CFB4-0044-B8D8-F58C44A9C5E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pos="370" userDrawn="1">
          <p15:clr>
            <a:srgbClr val="F26B43"/>
          </p15:clr>
        </p15:guide>
        <p15:guide id="10" pos="7307" userDrawn="1">
          <p15:clr>
            <a:srgbClr val="F26B43"/>
          </p15:clr>
        </p15:guide>
        <p15:guide id="11" orient="horz" pos="391" userDrawn="1">
          <p15:clr>
            <a:srgbClr val="F26B43"/>
          </p15:clr>
        </p15:guide>
        <p15:guide id="12" orient="horz" pos="935" userDrawn="1">
          <p15:clr>
            <a:srgbClr val="F26B43"/>
          </p15:clr>
        </p15:guide>
        <p15:guide id="13" pos="371" userDrawn="1">
          <p15:clr>
            <a:srgbClr val="F26B43"/>
          </p15:clr>
        </p15:guide>
        <p15:guide id="14" pos="7308" userDrawn="1">
          <p15:clr>
            <a:srgbClr val="F26B43"/>
          </p15:clr>
        </p15:guide>
        <p15:guide id="15" orient="horz" pos="1026" userDrawn="1">
          <p15:clr>
            <a:srgbClr val="F26B43"/>
          </p15:clr>
        </p15:guide>
        <p15:guide id="16" orient="horz" pos="397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8E06427-32C8-874F-9F4C-4043E88D6B19}" type="datetime1">
              <a:rPr lang="da-DK" smtClean="0"/>
              <a:t>14.11.2020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Rectangle 19">
            <a:extLst>
              <a:ext uri="{FF2B5EF4-FFF2-40B4-BE49-F238E27FC236}">
                <a16:creationId xmlns:a16="http://schemas.microsoft.com/office/drawing/2014/main" id="{CF3CA5E8-018B-964F-A525-E99486D6A615}"/>
              </a:ext>
            </a:extLst>
          </p:cNvPr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B5861-AC59-EF49-A1CE-E785F32D3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BCE50B1E-DBC1-2E48-BF3B-F75BD47D0A36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pos="370" userDrawn="1">
          <p15:clr>
            <a:srgbClr val="F26B43"/>
          </p15:clr>
        </p15:guide>
        <p15:guide id="10" pos="7307" userDrawn="1">
          <p15:clr>
            <a:srgbClr val="F26B43"/>
          </p15:clr>
        </p15:guide>
        <p15:guide id="11" orient="horz" pos="391" userDrawn="1">
          <p15:clr>
            <a:srgbClr val="F26B43"/>
          </p15:clr>
        </p15:guide>
        <p15:guide id="12" orient="horz" pos="935" userDrawn="1">
          <p15:clr>
            <a:srgbClr val="F26B43"/>
          </p15:clr>
        </p15:guide>
        <p15:guide id="13" pos="371" userDrawn="1">
          <p15:clr>
            <a:srgbClr val="F26B43"/>
          </p15:clr>
        </p15:guide>
        <p15:guide id="14" pos="7308" userDrawn="1">
          <p15:clr>
            <a:srgbClr val="F26B43"/>
          </p15:clr>
        </p15:guide>
        <p15:guide id="15" orient="horz" pos="1026" userDrawn="1">
          <p15:clr>
            <a:srgbClr val="F26B43"/>
          </p15:clr>
        </p15:guide>
        <p15:guide id="16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ISweden/K9-WGS-Pipelin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E9FFDC-21AE-5F40-96A7-C2A4A99DB295}"/>
              </a:ext>
            </a:extLst>
          </p:cNvPr>
          <p:cNvSpPr/>
          <p:nvPr/>
        </p:nvSpPr>
        <p:spPr>
          <a:xfrm>
            <a:off x="1955180" y="5049134"/>
            <a:ext cx="2148469" cy="71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5A48687-5C6B-8E4F-AD15-C29E762977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7720" r="13737" b="19337"/>
          <a:stretch/>
        </p:blipFill>
        <p:spPr>
          <a:xfrm>
            <a:off x="-1" y="-168"/>
            <a:ext cx="12192001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7DB8E5-1DA9-B94E-8AC5-B4B809F76C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673CFC-BE04-3546-958E-CA0CA1B92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2978948"/>
            <a:ext cx="4946650" cy="1953525"/>
          </a:xfrm>
        </p:spPr>
        <p:txBody>
          <a:bodyPr/>
          <a:lstStyle/>
          <a:p>
            <a:r>
              <a:rPr lang="da-DK" sz="1600" dirty="0"/>
              <a:t>Sophie Agger, DVM, </a:t>
            </a:r>
            <a:r>
              <a:rPr lang="da-DK" sz="1600" dirty="0" err="1"/>
              <a:t>PhD</a:t>
            </a:r>
            <a:r>
              <a:rPr lang="da-DK" sz="1600" dirty="0"/>
              <a:t> student</a:t>
            </a:r>
            <a:endParaRPr lang="da-DK" sz="1200" dirty="0"/>
          </a:p>
          <a:p>
            <a:endParaRPr lang="da-DK" sz="1200" dirty="0"/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endParaRPr lang="da-DK" sz="1200" dirty="0"/>
          </a:p>
          <a:p>
            <a:endParaRPr lang="da-DK" sz="1200" dirty="0"/>
          </a:p>
          <a:p>
            <a:endParaRPr lang="da-DK" sz="1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C38B07-5C3D-AB4E-98E5-F945D8DC7E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sz="3000" dirty="0" err="1"/>
              <a:t>Investigation</a:t>
            </a:r>
            <a:r>
              <a:rPr lang="da-DK" sz="3000" dirty="0"/>
              <a:t> of the </a:t>
            </a:r>
            <a:r>
              <a:rPr lang="da-DK" sz="3000" dirty="0" err="1"/>
              <a:t>Germline</a:t>
            </a:r>
            <a:r>
              <a:rPr lang="da-DK" sz="3000" dirty="0"/>
              <a:t> Variation in </a:t>
            </a:r>
            <a:r>
              <a:rPr lang="da-DK" sz="3000" dirty="0" err="1"/>
              <a:t>Swedish</a:t>
            </a:r>
            <a:r>
              <a:rPr lang="da-DK" sz="3000" dirty="0"/>
              <a:t> </a:t>
            </a:r>
            <a:r>
              <a:rPr lang="da-DK" sz="3000" dirty="0" err="1"/>
              <a:t>Flat-Coated</a:t>
            </a:r>
            <a:r>
              <a:rPr lang="da-DK" sz="3000" dirty="0"/>
              <a:t> Retrievers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F5053-F7C8-6040-818E-9490223DCE0A}"/>
              </a:ext>
            </a:extLst>
          </p:cNvPr>
          <p:cNvSpPr/>
          <p:nvPr/>
        </p:nvSpPr>
        <p:spPr>
          <a:xfrm>
            <a:off x="381758" y="5725129"/>
            <a:ext cx="5263138" cy="32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2" name="Picture 16" descr="UU_logo_4f_42.eps">
            <a:extLst>
              <a:ext uri="{FF2B5EF4-FFF2-40B4-BE49-F238E27FC236}">
                <a16:creationId xmlns:a16="http://schemas.microsoft.com/office/drawing/2014/main" id="{38129C9E-1A9E-3F45-B5AF-F54A4065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2457" y="802090"/>
            <a:ext cx="1187019" cy="118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41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it?</a:t>
            </a:r>
          </a:p>
          <a:p>
            <a:pPr marL="0" indent="0">
              <a:buNone/>
            </a:pPr>
            <a:r>
              <a:rPr lang="en-US" noProof="0" dirty="0"/>
              <a:t>F-statis</a:t>
            </a:r>
            <a:r>
              <a:rPr lang="en-US" dirty="0"/>
              <a:t>tics is a way to investigate population differentiation.</a:t>
            </a:r>
          </a:p>
          <a:p>
            <a:pPr marL="0" indent="0">
              <a:buNone/>
            </a:pPr>
            <a:r>
              <a:rPr lang="en-US" dirty="0"/>
              <a:t>A measure of departure from Hardy-Weinberg expectations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 </a:t>
            </a:r>
          </a:p>
          <a:p>
            <a:r>
              <a:rPr lang="en-US" dirty="0"/>
              <a:t>The F</a:t>
            </a:r>
            <a:r>
              <a:rPr lang="en-US" baseline="-25000" dirty="0"/>
              <a:t>ST </a:t>
            </a:r>
            <a:r>
              <a:rPr lang="en-US" dirty="0"/>
              <a:t>was calculated per SNP</a:t>
            </a:r>
          </a:p>
          <a:p>
            <a:r>
              <a:rPr lang="en-US" dirty="0"/>
              <a:t>F</a:t>
            </a:r>
            <a:r>
              <a:rPr lang="en-US" baseline="-25000" dirty="0"/>
              <a:t>ST</a:t>
            </a:r>
            <a:r>
              <a:rPr lang="en-US" dirty="0"/>
              <a:t> was normalized</a:t>
            </a:r>
          </a:p>
          <a:p>
            <a:r>
              <a:rPr lang="en-US" dirty="0"/>
              <a:t>5 </a:t>
            </a:r>
            <a:r>
              <a:rPr lang="en-US" dirty="0" err="1"/>
              <a:t>σ</a:t>
            </a:r>
            <a:r>
              <a:rPr lang="en-US" dirty="0"/>
              <a:t> was set as significance level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F-statistics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14/11/2020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5B7EE7-3015-4047-AA9C-2A648F77A953}"/>
              </a:ext>
            </a:extLst>
          </p:cNvPr>
          <p:cNvGrpSpPr/>
          <p:nvPr/>
        </p:nvGrpSpPr>
        <p:grpSpPr>
          <a:xfrm>
            <a:off x="5937025" y="2932434"/>
            <a:ext cx="5822305" cy="3967143"/>
            <a:chOff x="5937025" y="2932434"/>
            <a:chExt cx="5822305" cy="39671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8EC69D-7767-8D4C-8A69-6FBE48E2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025" y="2932434"/>
              <a:ext cx="5822305" cy="2911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24B494-021E-404D-A58D-D7F2294B7F44}"/>
                </a:ext>
              </a:extLst>
            </p:cNvPr>
            <p:cNvSpPr txBox="1"/>
            <p:nvPr/>
          </p:nvSpPr>
          <p:spPr>
            <a:xfrm rot="5400000">
              <a:off x="8124020" y="4694486"/>
              <a:ext cx="1178528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chr1:83307092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chr1:83315440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chr1:83358092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chr1:83394602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chr1:83421285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83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</a:t>
            </a:r>
            <a:r>
              <a:rPr lang="en-US" baseline="-25000" dirty="0"/>
              <a:t>ST</a:t>
            </a:r>
            <a:r>
              <a:rPr lang="en-US" dirty="0"/>
              <a:t> – Unpruned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10D340E1-4D02-1346-9386-6045CC27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072"/>
            <a:ext cx="12193200" cy="40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4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BE9B-4AEB-E24C-B430-0219CC2D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 </a:t>
            </a:r>
            <a:r>
              <a:rPr lang="da-DK" dirty="0" err="1"/>
              <a:t>ontology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8A495-AB39-E048-98E4-835A1DD29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K" dirty="0"/>
                  <a:t>Enrichment based on SNPs with Z(F</a:t>
                </a:r>
                <a:r>
                  <a:rPr lang="en-DK" baseline="-25000" dirty="0"/>
                  <a:t>ST</a:t>
                </a:r>
                <a:r>
                  <a:rPr lang="en-DK" dirty="0"/>
                  <a:t>)&gt;5</a:t>
                </a:r>
              </a:p>
              <a:p>
                <a:r>
                  <a:rPr lang="en-DK" dirty="0"/>
                  <a:t>148 genes uploaded</a:t>
                </a:r>
              </a:p>
              <a:p>
                <a:r>
                  <a:rPr lang="en-DK" dirty="0"/>
                  <a:t>1 pathway significantly enriched</a:t>
                </a:r>
              </a:p>
              <a:p>
                <a:pPr lvl="1"/>
                <a:r>
                  <a:rPr lang="en-GB" dirty="0"/>
                  <a:t>Histamine H1 receptor mediated </a:t>
                </a:r>
                <a:r>
                  <a:rPr lang="en-GB" dirty="0" err="1"/>
                  <a:t>signaling</a:t>
                </a:r>
                <a:r>
                  <a:rPr lang="en-GB" dirty="0"/>
                  <a:t> pathway </a:t>
                </a:r>
              </a:p>
              <a:p>
                <a:pPr lvl="1"/>
                <a:r>
                  <a:rPr lang="en-GB" dirty="0"/>
                  <a:t>44/149 genes</a:t>
                </a:r>
              </a:p>
              <a:p>
                <a:pPr lvl="1"/>
                <a:r>
                  <a:rPr lang="en-GB" dirty="0"/>
                  <a:t>13-fold enrichment</a:t>
                </a:r>
              </a:p>
              <a:p>
                <a:pPr lvl="1"/>
                <a:r>
                  <a:rPr lang="en-GB" dirty="0"/>
                  <a:t>FDR: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4.6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marL="360363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8A495-AB39-E048-98E4-835A1DD29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28" t="-189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1E7D1-5D85-9741-9691-AAC15E2F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6427-32C8-874F-9F4C-4043E88D6B19}" type="datetime1">
              <a:rPr lang="da-DK" smtClean="0"/>
              <a:t>15.11.2020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3FD96-D393-EA44-A1A5-02A5C9E8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12</a:t>
            </a:fld>
            <a:endParaRPr lang="da-DK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AB6CD8A-EACB-9445-BAC1-D6E4A27E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646" y="3403600"/>
            <a:ext cx="4953953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6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</a:t>
            </a:r>
            <a:r>
              <a:rPr lang="en-US" baseline="-25000" dirty="0"/>
              <a:t>ST</a:t>
            </a:r>
            <a:r>
              <a:rPr lang="en-US" dirty="0"/>
              <a:t> – Pruned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15/11/2020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816B221-2A05-3D4B-B1E0-2A83D5D6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7" y="1628308"/>
            <a:ext cx="10804146" cy="360138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2DEDC7-7F04-524D-8277-1C0C3C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441855"/>
              </p:ext>
            </p:extLst>
          </p:nvPr>
        </p:nvGraphicFramePr>
        <p:xfrm>
          <a:off x="588963" y="1628308"/>
          <a:ext cx="867304" cy="36013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7304">
                  <a:extLst>
                    <a:ext uri="{9D8B030D-6E8A-4147-A177-3AD203B41FA5}">
                      <a16:colId xmlns:a16="http://schemas.microsoft.com/office/drawing/2014/main" val="617894431"/>
                    </a:ext>
                  </a:extLst>
                </a:gridCol>
              </a:tblGrid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Genes*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0938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CFAP46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0955094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GPX5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717547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KHDC3L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239224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MCTP2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1040471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NBL1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5739272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NRXN1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7874851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OS9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803645"/>
                  </a:ext>
                </a:extLst>
              </a:tr>
              <a:tr h="28716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R3HDM2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7735892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RCAN3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148828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SLC2A13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054519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STK32C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157901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THSD4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2780732"/>
                  </a:ext>
                </a:extLst>
              </a:tr>
              <a:tr h="25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TRPM3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264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4EDCF6-FD39-4449-AF8B-715AB761743E}"/>
              </a:ext>
            </a:extLst>
          </p:cNvPr>
          <p:cNvSpPr txBox="1"/>
          <p:nvPr/>
        </p:nvSpPr>
        <p:spPr>
          <a:xfrm>
            <a:off x="588963" y="6052620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*Genes with SNPs where Z(F</a:t>
            </a:r>
            <a:r>
              <a:rPr lang="en-GB" baseline="-25000" dirty="0"/>
              <a:t>ST</a:t>
            </a:r>
            <a:r>
              <a:rPr lang="en-GB" dirty="0"/>
              <a:t>) &gt; 5.5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1081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43C-173C-A449-AF20-290FC06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Candidate genes (All data from 24/2/20)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EEE0-2BB6-0C40-A176-63EDEDAA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Based</a:t>
            </a:r>
            <a:r>
              <a:rPr lang="da-DK" dirty="0"/>
              <a:t> on prior </a:t>
            </a:r>
            <a:r>
              <a:rPr lang="da-DK" dirty="0" err="1"/>
              <a:t>knowledge</a:t>
            </a:r>
            <a:r>
              <a:rPr lang="da-DK" dirty="0"/>
              <a:t> from human/</a:t>
            </a:r>
            <a:r>
              <a:rPr lang="da-DK" dirty="0" err="1"/>
              <a:t>mice</a:t>
            </a:r>
            <a:r>
              <a:rPr lang="da-DK" dirty="0"/>
              <a:t>/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b="1" dirty="0"/>
              <a:t>COSMIC</a:t>
            </a:r>
            <a:endParaRPr lang="da-DK" dirty="0"/>
          </a:p>
          <a:p>
            <a:pPr lvl="1"/>
            <a:r>
              <a:rPr lang="da-DK" dirty="0"/>
              <a:t>20 most </a:t>
            </a:r>
            <a:r>
              <a:rPr lang="da-DK" dirty="0" err="1"/>
              <a:t>common</a:t>
            </a:r>
            <a:r>
              <a:rPr lang="da-DK" dirty="0"/>
              <a:t> </a:t>
            </a:r>
            <a:r>
              <a:rPr lang="da-DK" dirty="0" err="1"/>
              <a:t>mutated</a:t>
            </a:r>
            <a:r>
              <a:rPr lang="da-DK" dirty="0"/>
              <a:t> genes </a:t>
            </a:r>
            <a:r>
              <a:rPr lang="da-DK" dirty="0" err="1"/>
              <a:t>associated</a:t>
            </a:r>
            <a:r>
              <a:rPr lang="da-DK" dirty="0"/>
              <a:t> with CMML (</a:t>
            </a:r>
            <a:r>
              <a:rPr lang="da-DK" dirty="0" err="1"/>
              <a:t>s+g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20 most </a:t>
            </a:r>
            <a:r>
              <a:rPr lang="da-DK" dirty="0" err="1"/>
              <a:t>common</a:t>
            </a:r>
            <a:r>
              <a:rPr lang="da-DK" dirty="0"/>
              <a:t> genes with </a:t>
            </a:r>
            <a:r>
              <a:rPr lang="da-DK" dirty="0" err="1"/>
              <a:t>somatic</a:t>
            </a:r>
            <a:r>
              <a:rPr lang="da-DK" dirty="0"/>
              <a:t> mutations </a:t>
            </a:r>
            <a:r>
              <a:rPr lang="da-DK" dirty="0" err="1"/>
              <a:t>associated</a:t>
            </a:r>
            <a:r>
              <a:rPr lang="da-DK" dirty="0"/>
              <a:t> with cancer</a:t>
            </a:r>
          </a:p>
          <a:p>
            <a:pPr lvl="1"/>
            <a:r>
              <a:rPr lang="da-DK" dirty="0"/>
              <a:t>20 most </a:t>
            </a:r>
            <a:r>
              <a:rPr lang="da-DK" dirty="0" err="1"/>
              <a:t>common</a:t>
            </a:r>
            <a:r>
              <a:rPr lang="da-DK" dirty="0"/>
              <a:t> genes with </a:t>
            </a:r>
            <a:r>
              <a:rPr lang="da-DK" dirty="0" err="1"/>
              <a:t>germline</a:t>
            </a:r>
            <a:r>
              <a:rPr lang="da-DK" dirty="0"/>
              <a:t> variants </a:t>
            </a:r>
            <a:r>
              <a:rPr lang="da-DK" dirty="0" err="1"/>
              <a:t>associated</a:t>
            </a:r>
            <a:r>
              <a:rPr lang="da-DK" dirty="0"/>
              <a:t> with cancer</a:t>
            </a:r>
          </a:p>
          <a:p>
            <a:r>
              <a:rPr lang="da-DK" b="1" dirty="0" err="1"/>
              <a:t>Diseases</a:t>
            </a:r>
            <a:endParaRPr lang="da-DK" b="1" dirty="0"/>
          </a:p>
          <a:p>
            <a:pPr lvl="1"/>
            <a:r>
              <a:rPr lang="da-DK" dirty="0"/>
              <a:t>Variants </a:t>
            </a:r>
            <a:r>
              <a:rPr lang="da-DK" dirty="0" err="1"/>
              <a:t>correlated</a:t>
            </a:r>
            <a:r>
              <a:rPr lang="da-DK" dirty="0"/>
              <a:t> with</a:t>
            </a:r>
          </a:p>
          <a:p>
            <a:pPr lvl="2"/>
            <a:r>
              <a:rPr lang="da-DK" dirty="0" err="1"/>
              <a:t>Histiocytic</a:t>
            </a:r>
            <a:r>
              <a:rPr lang="da-DK" dirty="0"/>
              <a:t> </a:t>
            </a:r>
            <a:r>
              <a:rPr lang="da-DK" dirty="0" err="1"/>
              <a:t>disease</a:t>
            </a:r>
            <a:endParaRPr lang="da-DK" dirty="0"/>
          </a:p>
          <a:p>
            <a:pPr lvl="2"/>
            <a:r>
              <a:rPr lang="da-DK" dirty="0" err="1"/>
              <a:t>Patella</a:t>
            </a:r>
            <a:r>
              <a:rPr lang="da-DK" dirty="0"/>
              <a:t> </a:t>
            </a:r>
            <a:r>
              <a:rPr lang="da-DK" dirty="0" err="1"/>
              <a:t>luxation</a:t>
            </a:r>
            <a:endParaRPr lang="da-DK" dirty="0"/>
          </a:p>
          <a:p>
            <a:pPr lvl="2"/>
            <a:r>
              <a:rPr lang="da-DK" dirty="0" err="1"/>
              <a:t>Renal</a:t>
            </a:r>
            <a:r>
              <a:rPr lang="da-DK" dirty="0"/>
              <a:t> </a:t>
            </a:r>
            <a:r>
              <a:rPr lang="da-DK" dirty="0" err="1"/>
              <a:t>dysplasia</a:t>
            </a:r>
            <a:endParaRPr lang="da-DK" dirty="0"/>
          </a:p>
          <a:p>
            <a:pPr lvl="2"/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others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3A07-F551-F347-B064-8725E6D9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15/11/2020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F5A42-C808-9740-B62F-E215D601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75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4E903A8-0084-3343-AAD9-343213C9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24" y="1229539"/>
            <a:ext cx="7748076" cy="38740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≥0.1)</a:t>
            </a:r>
          </a:p>
          <a:p>
            <a:r>
              <a:rPr lang="en-DK" dirty="0"/>
              <a:t>4920 </a:t>
            </a:r>
            <a:r>
              <a:rPr lang="da-DK" dirty="0"/>
              <a:t>variants in total</a:t>
            </a:r>
          </a:p>
          <a:p>
            <a:r>
              <a:rPr lang="da-DK" dirty="0"/>
              <a:t>31 </a:t>
            </a:r>
            <a:r>
              <a:rPr lang="da-DK" dirty="0" err="1"/>
              <a:t>missense</a:t>
            </a:r>
            <a:r>
              <a:rPr lang="da-DK" dirty="0"/>
              <a:t> variants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related to Histiocytic disease (43 genes)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374520-004F-1440-8176-F6565877E9CE}"/>
              </a:ext>
            </a:extLst>
          </p:cNvPr>
          <p:cNvSpPr/>
          <p:nvPr/>
        </p:nvSpPr>
        <p:spPr>
          <a:xfrm rot="5400000">
            <a:off x="4716825" y="3953204"/>
            <a:ext cx="1693287" cy="35476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PHYH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EB32D8-1672-A840-832D-5F374A93624C}"/>
              </a:ext>
            </a:extLst>
          </p:cNvPr>
          <p:cNvSpPr/>
          <p:nvPr/>
        </p:nvSpPr>
        <p:spPr>
          <a:xfrm rot="5400000">
            <a:off x="5497062" y="3855299"/>
            <a:ext cx="1693288" cy="5506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C6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915490-A99C-D147-8568-237CAACBB28B}"/>
              </a:ext>
            </a:extLst>
          </p:cNvPr>
          <p:cNvSpPr/>
          <p:nvPr/>
        </p:nvSpPr>
        <p:spPr>
          <a:xfrm rot="5400000">
            <a:off x="5064100" y="3960711"/>
            <a:ext cx="1693288" cy="33978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DOK3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FD10FB8-E0E1-6E48-BC2C-20D16F6731E4}"/>
              </a:ext>
            </a:extLst>
          </p:cNvPr>
          <p:cNvSpPr/>
          <p:nvPr/>
        </p:nvSpPr>
        <p:spPr>
          <a:xfrm rot="5400000">
            <a:off x="6509611" y="4040195"/>
            <a:ext cx="1693290" cy="1808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NF1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897C97-F64B-994A-86E4-34CA8CF9384A}"/>
              </a:ext>
            </a:extLst>
          </p:cNvPr>
          <p:cNvSpPr/>
          <p:nvPr/>
        </p:nvSpPr>
        <p:spPr>
          <a:xfrm rot="5400000">
            <a:off x="6687284" y="4035303"/>
            <a:ext cx="1693293" cy="1905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SERPINF2</a:t>
            </a:r>
            <a:endParaRPr lang="en-DK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A552F4-88A0-E340-B2D6-29DE875763FD}"/>
              </a:ext>
            </a:extLst>
          </p:cNvPr>
          <p:cNvSpPr/>
          <p:nvPr/>
        </p:nvSpPr>
        <p:spPr>
          <a:xfrm rot="5400000">
            <a:off x="8262489" y="4033293"/>
            <a:ext cx="1693303" cy="19461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PPBP</a:t>
            </a:r>
            <a:endParaRPr lang="en-DK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935221-F845-A44B-8E11-1B7DB96F3043}"/>
              </a:ext>
            </a:extLst>
          </p:cNvPr>
          <p:cNvSpPr/>
          <p:nvPr/>
        </p:nvSpPr>
        <p:spPr>
          <a:xfrm rot="5400000">
            <a:off x="8429665" y="4047850"/>
            <a:ext cx="1693303" cy="1654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SPI-C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78BA7-AE5C-E848-A712-C0FCFAB67C38}"/>
              </a:ext>
            </a:extLst>
          </p:cNvPr>
          <p:cNvSpPr/>
          <p:nvPr/>
        </p:nvSpPr>
        <p:spPr>
          <a:xfrm rot="5400000">
            <a:off x="8593110" y="4040188"/>
            <a:ext cx="1693304" cy="1808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CYP1B1</a:t>
            </a:r>
            <a:endParaRPr lang="en-DK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0245D3-8AF1-C54C-BB69-B965A8A7E846}"/>
              </a:ext>
            </a:extLst>
          </p:cNvPr>
          <p:cNvSpPr/>
          <p:nvPr/>
        </p:nvSpPr>
        <p:spPr>
          <a:xfrm rot="5400000">
            <a:off x="8770526" y="4047849"/>
            <a:ext cx="1693305" cy="1654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PCF11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226906-3C28-E34C-AA22-9FB6B4D22BCB}"/>
              </a:ext>
            </a:extLst>
          </p:cNvPr>
          <p:cNvSpPr/>
          <p:nvPr/>
        </p:nvSpPr>
        <p:spPr>
          <a:xfrm rot="5400000">
            <a:off x="9116661" y="3869043"/>
            <a:ext cx="1693304" cy="52310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DOK2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C13DD2-CB80-0249-9E26-B05BE7F35C1C}"/>
              </a:ext>
            </a:extLst>
          </p:cNvPr>
          <p:cNvSpPr/>
          <p:nvPr/>
        </p:nvSpPr>
        <p:spPr>
          <a:xfrm rot="5400000">
            <a:off x="9460481" y="4048325"/>
            <a:ext cx="1693306" cy="1645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CLEC12A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3C7C89-9E00-9E4F-A355-60BE660C13A0}"/>
              </a:ext>
            </a:extLst>
          </p:cNvPr>
          <p:cNvSpPr/>
          <p:nvPr/>
        </p:nvSpPr>
        <p:spPr>
          <a:xfrm rot="5400000">
            <a:off x="9629617" y="4043728"/>
            <a:ext cx="1693304" cy="1737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NCOA2</a:t>
            </a:r>
            <a:endParaRPr lang="en-DK" sz="1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639E2E-7DDC-B241-A89D-8D8F91657EEE}"/>
              </a:ext>
            </a:extLst>
          </p:cNvPr>
          <p:cNvSpPr/>
          <p:nvPr/>
        </p:nvSpPr>
        <p:spPr>
          <a:xfrm rot="5400000">
            <a:off x="9807815" y="4040411"/>
            <a:ext cx="1693305" cy="1803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ENPEP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C9FA04-2A6A-7341-AA49-CF1E37A026B7}"/>
              </a:ext>
            </a:extLst>
          </p:cNvPr>
          <p:cNvSpPr/>
          <p:nvPr/>
        </p:nvSpPr>
        <p:spPr>
          <a:xfrm rot="5400000">
            <a:off x="5927638" y="3960710"/>
            <a:ext cx="1693287" cy="33978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BASP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96B20D-0E3E-8A4D-A5EE-87C5AD572AAC}"/>
              </a:ext>
            </a:extLst>
          </p:cNvPr>
          <p:cNvSpPr/>
          <p:nvPr/>
        </p:nvSpPr>
        <p:spPr>
          <a:xfrm rot="5400000">
            <a:off x="6178350" y="4047207"/>
            <a:ext cx="1693289" cy="16679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VCAM1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058EA8-05E3-D24B-A1D6-8C2D30186AF4}"/>
              </a:ext>
            </a:extLst>
          </p:cNvPr>
          <p:cNvSpPr/>
          <p:nvPr/>
        </p:nvSpPr>
        <p:spPr>
          <a:xfrm rot="5400000">
            <a:off x="6352152" y="4040196"/>
            <a:ext cx="1693288" cy="18081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S100A8</a:t>
            </a:r>
            <a:endParaRPr lang="en-DK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B8BC29-9922-1F43-B2AD-C7EC9586CA88}"/>
              </a:ext>
            </a:extLst>
          </p:cNvPr>
          <p:cNvSpPr/>
          <p:nvPr/>
        </p:nvSpPr>
        <p:spPr>
          <a:xfrm rot="5400000">
            <a:off x="6870076" y="4043102"/>
            <a:ext cx="1693301" cy="17499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K" sz="1200" dirty="0"/>
              <a:t>CDKN2B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6D76B1-BE1C-D140-8C99-313D7A89896A}"/>
              </a:ext>
            </a:extLst>
          </p:cNvPr>
          <p:cNvSpPr/>
          <p:nvPr/>
        </p:nvSpPr>
        <p:spPr>
          <a:xfrm rot="5400000">
            <a:off x="7566294" y="3524234"/>
            <a:ext cx="1693302" cy="12127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CDK5RAP2</a:t>
            </a:r>
            <a:endParaRPr lang="en-DK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45CA6C-BE20-FB45-B1D1-3B6082167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73379"/>
              </p:ext>
            </p:extLst>
          </p:nvPr>
        </p:nvGraphicFramePr>
        <p:xfrm>
          <a:off x="1286105" y="5842845"/>
          <a:ext cx="9589064" cy="467468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357733">
                  <a:extLst>
                    <a:ext uri="{9D8B030D-6E8A-4147-A177-3AD203B41FA5}">
                      <a16:colId xmlns:a16="http://schemas.microsoft.com/office/drawing/2014/main" val="848199325"/>
                    </a:ext>
                  </a:extLst>
                </a:gridCol>
                <a:gridCol w="433933">
                  <a:extLst>
                    <a:ext uri="{9D8B030D-6E8A-4147-A177-3AD203B41FA5}">
                      <a16:colId xmlns:a16="http://schemas.microsoft.com/office/drawing/2014/main" val="3263780541"/>
                    </a:ext>
                  </a:extLst>
                </a:gridCol>
                <a:gridCol w="403771">
                  <a:extLst>
                    <a:ext uri="{9D8B030D-6E8A-4147-A177-3AD203B41FA5}">
                      <a16:colId xmlns:a16="http://schemas.microsoft.com/office/drawing/2014/main" val="1817781550"/>
                    </a:ext>
                  </a:extLst>
                </a:gridCol>
                <a:gridCol w="460921">
                  <a:extLst>
                    <a:ext uri="{9D8B030D-6E8A-4147-A177-3AD203B41FA5}">
                      <a16:colId xmlns:a16="http://schemas.microsoft.com/office/drawing/2014/main" val="3457253769"/>
                    </a:ext>
                  </a:extLst>
                </a:gridCol>
                <a:gridCol w="265658">
                  <a:extLst>
                    <a:ext uri="{9D8B030D-6E8A-4147-A177-3AD203B41FA5}">
                      <a16:colId xmlns:a16="http://schemas.microsoft.com/office/drawing/2014/main" val="32716582"/>
                    </a:ext>
                  </a:extLst>
                </a:gridCol>
                <a:gridCol w="389483">
                  <a:extLst>
                    <a:ext uri="{9D8B030D-6E8A-4147-A177-3AD203B41FA5}">
                      <a16:colId xmlns:a16="http://schemas.microsoft.com/office/drawing/2014/main" val="2084526464"/>
                    </a:ext>
                  </a:extLst>
                </a:gridCol>
                <a:gridCol w="362496">
                  <a:extLst>
                    <a:ext uri="{9D8B030D-6E8A-4147-A177-3AD203B41FA5}">
                      <a16:colId xmlns:a16="http://schemas.microsoft.com/office/drawing/2014/main" val="2602575903"/>
                    </a:ext>
                  </a:extLst>
                </a:gridCol>
                <a:gridCol w="648246">
                  <a:extLst>
                    <a:ext uri="{9D8B030D-6E8A-4147-A177-3AD203B41FA5}">
                      <a16:colId xmlns:a16="http://schemas.microsoft.com/office/drawing/2014/main" val="1838493647"/>
                    </a:ext>
                  </a:extLst>
                </a:gridCol>
                <a:gridCol w="527596">
                  <a:extLst>
                    <a:ext uri="{9D8B030D-6E8A-4147-A177-3AD203B41FA5}">
                      <a16:colId xmlns:a16="http://schemas.microsoft.com/office/drawing/2014/main" val="1775227252"/>
                    </a:ext>
                  </a:extLst>
                </a:gridCol>
                <a:gridCol w="518071">
                  <a:extLst>
                    <a:ext uri="{9D8B030D-6E8A-4147-A177-3AD203B41FA5}">
                      <a16:colId xmlns:a16="http://schemas.microsoft.com/office/drawing/2014/main" val="2011279827"/>
                    </a:ext>
                  </a:extLst>
                </a:gridCol>
                <a:gridCol w="541883">
                  <a:extLst>
                    <a:ext uri="{9D8B030D-6E8A-4147-A177-3AD203B41FA5}">
                      <a16:colId xmlns:a16="http://schemas.microsoft.com/office/drawing/2014/main" val="344047044"/>
                    </a:ext>
                  </a:extLst>
                </a:gridCol>
                <a:gridCol w="443458">
                  <a:extLst>
                    <a:ext uri="{9D8B030D-6E8A-4147-A177-3AD203B41FA5}">
                      <a16:colId xmlns:a16="http://schemas.microsoft.com/office/drawing/2014/main" val="2922656143"/>
                    </a:ext>
                  </a:extLst>
                </a:gridCol>
                <a:gridCol w="470446">
                  <a:extLst>
                    <a:ext uri="{9D8B030D-6E8A-4147-A177-3AD203B41FA5}">
                      <a16:colId xmlns:a16="http://schemas.microsoft.com/office/drawing/2014/main" val="724396067"/>
                    </a:ext>
                  </a:extLst>
                </a:gridCol>
                <a:gridCol w="532358">
                  <a:extLst>
                    <a:ext uri="{9D8B030D-6E8A-4147-A177-3AD203B41FA5}">
                      <a16:colId xmlns:a16="http://schemas.microsoft.com/office/drawing/2014/main" val="180300491"/>
                    </a:ext>
                  </a:extLst>
                </a:gridCol>
                <a:gridCol w="619671">
                  <a:extLst>
                    <a:ext uri="{9D8B030D-6E8A-4147-A177-3AD203B41FA5}">
                      <a16:colId xmlns:a16="http://schemas.microsoft.com/office/drawing/2014/main" val="812077421"/>
                    </a:ext>
                  </a:extLst>
                </a:gridCol>
                <a:gridCol w="578396">
                  <a:extLst>
                    <a:ext uri="{9D8B030D-6E8A-4147-A177-3AD203B41FA5}">
                      <a16:colId xmlns:a16="http://schemas.microsoft.com/office/drawing/2014/main" val="3783654270"/>
                    </a:ext>
                  </a:extLst>
                </a:gridCol>
                <a:gridCol w="365671">
                  <a:extLst>
                    <a:ext uri="{9D8B030D-6E8A-4147-A177-3AD203B41FA5}">
                      <a16:colId xmlns:a16="http://schemas.microsoft.com/office/drawing/2014/main" val="1010166502"/>
                    </a:ext>
                  </a:extLst>
                </a:gridCol>
                <a:gridCol w="365671">
                  <a:extLst>
                    <a:ext uri="{9D8B030D-6E8A-4147-A177-3AD203B41FA5}">
                      <a16:colId xmlns:a16="http://schemas.microsoft.com/office/drawing/2014/main" val="1175733809"/>
                    </a:ext>
                  </a:extLst>
                </a:gridCol>
                <a:gridCol w="405358">
                  <a:extLst>
                    <a:ext uri="{9D8B030D-6E8A-4147-A177-3AD203B41FA5}">
                      <a16:colId xmlns:a16="http://schemas.microsoft.com/office/drawing/2014/main" val="3022404155"/>
                    </a:ext>
                  </a:extLst>
                </a:gridCol>
                <a:gridCol w="392658">
                  <a:extLst>
                    <a:ext uri="{9D8B030D-6E8A-4147-A177-3AD203B41FA5}">
                      <a16:colId xmlns:a16="http://schemas.microsoft.com/office/drawing/2014/main" val="2519330794"/>
                    </a:ext>
                  </a:extLst>
                </a:gridCol>
                <a:gridCol w="505586">
                  <a:extLst>
                    <a:ext uri="{9D8B030D-6E8A-4147-A177-3AD203B41FA5}">
                      <a16:colId xmlns:a16="http://schemas.microsoft.com/office/drawing/2014/main" val="556192812"/>
                    </a:ext>
                  </a:extLst>
                </a:gridCol>
              </a:tblGrid>
              <a:tr h="304262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ASPN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BACH2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BASP1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BRAF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CCL5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CD9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CDK5RAP2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CDKN2A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CDKN2B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CLEC12A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Col3A1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CYP1B1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DCTN4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DENND2C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DOK1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DOK2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DOK3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ENPEP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GTSF1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JCHAIN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extLst>
                  <a:ext uri="{0D108BD9-81ED-4DB2-BD59-A6C34878D82A}">
                    <a16:rowId xmlns:a16="http://schemas.microsoft.com/office/drawing/2014/main" val="569407436"/>
                  </a:ext>
                </a:extLst>
              </a:tr>
              <a:tr h="163206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KIF2C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LUM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MYC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NCOA2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NF1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PCF11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PHYH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PIK3CA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PPBP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PTEN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PTPN11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RAF1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RB1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S100A12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S100A8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SERPINF2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SPIC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THY1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TKTL1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TP53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VCAM1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9" marR="5829" marT="5829" marB="0" anchor="b"/>
                </a:tc>
                <a:extLst>
                  <a:ext uri="{0D108BD9-81ED-4DB2-BD59-A6C34878D82A}">
                    <a16:rowId xmlns:a16="http://schemas.microsoft.com/office/drawing/2014/main" val="3681641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32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related to CMML (20 genes)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≥0.1)</a:t>
            </a:r>
          </a:p>
          <a:p>
            <a:r>
              <a:rPr lang="en-DK" dirty="0"/>
              <a:t>2716 </a:t>
            </a:r>
            <a:r>
              <a:rPr lang="da-DK" dirty="0"/>
              <a:t>variants in total</a:t>
            </a:r>
          </a:p>
          <a:p>
            <a:r>
              <a:rPr lang="da-DK" dirty="0"/>
              <a:t>9 </a:t>
            </a:r>
            <a:r>
              <a:rPr lang="da-DK" dirty="0" err="1"/>
              <a:t>missense</a:t>
            </a:r>
            <a:r>
              <a:rPr lang="da-DK" dirty="0"/>
              <a:t> variants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DFB8696-84E0-E243-965B-94A1FD4B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485900"/>
            <a:ext cx="6096000" cy="304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224514-0C67-F84A-9313-F6588B6999DE}"/>
              </a:ext>
            </a:extLst>
          </p:cNvPr>
          <p:cNvGrpSpPr/>
          <p:nvPr/>
        </p:nvGrpSpPr>
        <p:grpSpPr>
          <a:xfrm>
            <a:off x="6247078" y="3066602"/>
            <a:ext cx="4229951" cy="1467297"/>
            <a:chOff x="6247078" y="3066603"/>
            <a:chExt cx="4229951" cy="12788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5B5B54-CD28-094E-806D-29D82ABA5E8E}"/>
                </a:ext>
              </a:extLst>
            </p:cNvPr>
            <p:cNvSpPr/>
            <p:nvPr/>
          </p:nvSpPr>
          <p:spPr>
            <a:xfrm rot="5400000">
              <a:off x="5844986" y="3473813"/>
              <a:ext cx="1273738" cy="469553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JAK2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18608B-24E2-0343-8CA4-4860753D3549}"/>
                </a:ext>
              </a:extLst>
            </p:cNvPr>
            <p:cNvSpPr/>
            <p:nvPr/>
          </p:nvSpPr>
          <p:spPr>
            <a:xfrm rot="5400000">
              <a:off x="9600448" y="3458649"/>
              <a:ext cx="1268627" cy="48453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TET2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DC813C-02F8-8046-989C-C5CCB84DAF5B}"/>
                </a:ext>
              </a:extLst>
            </p:cNvPr>
            <p:cNvSpPr/>
            <p:nvPr/>
          </p:nvSpPr>
          <p:spPr>
            <a:xfrm rot="5400000">
              <a:off x="7258854" y="3466148"/>
              <a:ext cx="1268629" cy="46955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SRSF2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7ABB58-3C48-CC4C-B98D-176D43ED0927}"/>
                </a:ext>
              </a:extLst>
            </p:cNvPr>
            <p:cNvSpPr/>
            <p:nvPr/>
          </p:nvSpPr>
          <p:spPr>
            <a:xfrm rot="5400000">
              <a:off x="6315864" y="3468701"/>
              <a:ext cx="1273739" cy="46955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FAT1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8C1F73-03B5-634D-A881-B609E42C9900}"/>
                </a:ext>
              </a:extLst>
            </p:cNvPr>
            <p:cNvSpPr/>
            <p:nvPr/>
          </p:nvSpPr>
          <p:spPr>
            <a:xfrm rot="5400000">
              <a:off x="6787975" y="3471262"/>
              <a:ext cx="1268627" cy="4695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NF1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B43A15-09B1-914D-8853-F59784C688AF}"/>
                </a:ext>
              </a:extLst>
            </p:cNvPr>
            <p:cNvSpPr/>
            <p:nvPr/>
          </p:nvSpPr>
          <p:spPr>
            <a:xfrm rot="5400000">
              <a:off x="7728407" y="3466150"/>
              <a:ext cx="1268627" cy="4695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CSF3R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EE2819-6530-2741-A6F0-8115F8B91A2F}"/>
                </a:ext>
              </a:extLst>
            </p:cNvPr>
            <p:cNvSpPr/>
            <p:nvPr/>
          </p:nvSpPr>
          <p:spPr>
            <a:xfrm rot="5400000">
              <a:off x="8197958" y="3466147"/>
              <a:ext cx="1268629" cy="46955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ASXL1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2852D32-4CED-1342-9E6C-E99D1BFC164B}"/>
                </a:ext>
              </a:extLst>
            </p:cNvPr>
            <p:cNvSpPr/>
            <p:nvPr/>
          </p:nvSpPr>
          <p:spPr>
            <a:xfrm rot="5400000">
              <a:off x="8895458" y="3238196"/>
              <a:ext cx="1268627" cy="92544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FLT3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EE75AB-0E5B-2F43-AEDE-3ACF9FDB9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807316"/>
              </p:ext>
            </p:extLst>
          </p:nvPr>
        </p:nvGraphicFramePr>
        <p:xfrm>
          <a:off x="2790030" y="5776914"/>
          <a:ext cx="6610354" cy="53340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630238">
                  <a:extLst>
                    <a:ext uri="{9D8B030D-6E8A-4147-A177-3AD203B41FA5}">
                      <a16:colId xmlns:a16="http://schemas.microsoft.com/office/drawing/2014/main" val="3715363895"/>
                    </a:ext>
                  </a:extLst>
                </a:gridCol>
                <a:gridCol w="579438">
                  <a:extLst>
                    <a:ext uri="{9D8B030D-6E8A-4147-A177-3AD203B41FA5}">
                      <a16:colId xmlns:a16="http://schemas.microsoft.com/office/drawing/2014/main" val="396556439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1466531975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1826273772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288913946"/>
                    </a:ext>
                  </a:extLst>
                </a:gridCol>
                <a:gridCol w="608013">
                  <a:extLst>
                    <a:ext uri="{9D8B030D-6E8A-4147-A177-3AD203B41FA5}">
                      <a16:colId xmlns:a16="http://schemas.microsoft.com/office/drawing/2014/main" val="3952997394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1881802231"/>
                    </a:ext>
                  </a:extLst>
                </a:gridCol>
                <a:gridCol w="496888">
                  <a:extLst>
                    <a:ext uri="{9D8B030D-6E8A-4147-A177-3AD203B41FA5}">
                      <a16:colId xmlns:a16="http://schemas.microsoft.com/office/drawing/2014/main" val="150849905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35217347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41377268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ASXL1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CBL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CSF3R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DNMT3A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EZH2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FLT3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IDH2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JAK2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KRAS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NF1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5796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NPM1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NRAS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PTPN11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RUNX1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SETBP1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SF3B1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SRSF2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TET2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U2AF1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ZRSR2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9069322"/>
                  </a:ext>
                </a:extLst>
              </a:tr>
            </a:tbl>
          </a:graphicData>
        </a:graphic>
      </p:graphicFrame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4739C3E-4C84-0643-8067-15B35F078B4E}"/>
              </a:ext>
            </a:extLst>
          </p:cNvPr>
          <p:cNvCxnSpPr>
            <a:cxnSpLocks/>
          </p:cNvCxnSpPr>
          <p:nvPr/>
        </p:nvCxnSpPr>
        <p:spPr>
          <a:xfrm flipV="1">
            <a:off x="5232400" y="2806700"/>
            <a:ext cx="4445000" cy="17271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most common germline variants associated with cancer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</a:t>
            </a:r>
          </a:p>
          <a:p>
            <a:r>
              <a:rPr lang="da-DK" dirty="0"/>
              <a:t>9268 in total</a:t>
            </a:r>
          </a:p>
          <a:p>
            <a:r>
              <a:rPr lang="da-DK" dirty="0"/>
              <a:t>24 </a:t>
            </a:r>
            <a:r>
              <a:rPr lang="da-DK" dirty="0" err="1"/>
              <a:t>missense</a:t>
            </a:r>
            <a:r>
              <a:rPr lang="da-DK" dirty="0"/>
              <a:t> variants</a:t>
            </a:r>
          </a:p>
          <a:p>
            <a:pPr marL="0" indent="0">
              <a:buNone/>
            </a:pPr>
            <a:r>
              <a:rPr lang="da-DK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72D2A9-CE91-2948-B9DB-1F86B3061D69}"/>
              </a:ext>
            </a:extLst>
          </p:cNvPr>
          <p:cNvGrpSpPr>
            <a:grpSpLocks noChangeAspect="1"/>
          </p:cNvGrpSpPr>
          <p:nvPr/>
        </p:nvGrpSpPr>
        <p:grpSpPr>
          <a:xfrm>
            <a:off x="5378450" y="1485900"/>
            <a:ext cx="6223000" cy="3111500"/>
            <a:chOff x="5703799" y="1485900"/>
            <a:chExt cx="5032800" cy="2516400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A65197D-6F9C-C048-B9EB-9E778FDD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3799" y="1485900"/>
              <a:ext cx="5032800" cy="2516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D423BB-3483-3642-A680-A32D1CFB9C12}"/>
                </a:ext>
              </a:extLst>
            </p:cNvPr>
            <p:cNvSpPr/>
            <p:nvPr/>
          </p:nvSpPr>
          <p:spPr>
            <a:xfrm rot="5400000">
              <a:off x="5859842" y="3256068"/>
              <a:ext cx="1207546" cy="284917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PTCH1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877101-02C3-6D47-AC55-D3F2F347777B}"/>
                </a:ext>
              </a:extLst>
            </p:cNvPr>
            <p:cNvSpPr/>
            <p:nvPr/>
          </p:nvSpPr>
          <p:spPr>
            <a:xfrm rot="5400000">
              <a:off x="6078689" y="3325484"/>
              <a:ext cx="1204057" cy="14928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SETBP1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8B20C-62DE-4340-AF9D-906ED21780DC}"/>
                </a:ext>
              </a:extLst>
            </p:cNvPr>
            <p:cNvSpPr/>
            <p:nvPr/>
          </p:nvSpPr>
          <p:spPr>
            <a:xfrm rot="5400000">
              <a:off x="6226234" y="3323737"/>
              <a:ext cx="1207546" cy="149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NF1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2DB87C-4748-944C-B01C-96B21F16E5D1}"/>
                </a:ext>
              </a:extLst>
            </p:cNvPr>
            <p:cNvSpPr/>
            <p:nvPr/>
          </p:nvSpPr>
          <p:spPr>
            <a:xfrm rot="5400000">
              <a:off x="6585426" y="3110827"/>
              <a:ext cx="1210892" cy="57176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FAT1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E324EA-3E88-8D4F-8314-57C86E62980A}"/>
                </a:ext>
              </a:extLst>
            </p:cNvPr>
            <p:cNvSpPr/>
            <p:nvPr/>
          </p:nvSpPr>
          <p:spPr>
            <a:xfrm rot="5400000">
              <a:off x="7089407" y="3178609"/>
              <a:ext cx="1210893" cy="43619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ATR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122145-0C39-484F-9388-F6949C5EC888}"/>
                </a:ext>
              </a:extLst>
            </p:cNvPr>
            <p:cNvSpPr/>
            <p:nvPr/>
          </p:nvSpPr>
          <p:spPr>
            <a:xfrm rot="5400000">
              <a:off x="7742088" y="2962128"/>
              <a:ext cx="1210891" cy="8691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BRCA2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3422A9-D2BA-BF4E-866D-3360BC245DB5}"/>
                </a:ext>
              </a:extLst>
            </p:cNvPr>
            <p:cNvSpPr/>
            <p:nvPr/>
          </p:nvSpPr>
          <p:spPr>
            <a:xfrm rot="5400000">
              <a:off x="8465424" y="3107953"/>
              <a:ext cx="1210891" cy="57751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POLE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59CCDC-0748-2643-A354-4EF18834D71C}"/>
                </a:ext>
              </a:extLst>
            </p:cNvPr>
            <p:cNvSpPr/>
            <p:nvPr/>
          </p:nvSpPr>
          <p:spPr>
            <a:xfrm rot="5400000">
              <a:off x="8972280" y="3175117"/>
              <a:ext cx="1210891" cy="436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PTPN13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EA922-3713-8348-BB94-DF96717384CD}"/>
              </a:ext>
            </a:extLst>
          </p:cNvPr>
          <p:cNvGraphicFramePr>
            <a:graphicFrameLocks noGrp="1"/>
          </p:cNvGraphicFramePr>
          <p:nvPr/>
        </p:nvGraphicFramePr>
        <p:xfrm>
          <a:off x="2516892" y="5776913"/>
          <a:ext cx="6373814" cy="53340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427038">
                  <a:extLst>
                    <a:ext uri="{9D8B030D-6E8A-4147-A177-3AD203B41FA5}">
                      <a16:colId xmlns:a16="http://schemas.microsoft.com/office/drawing/2014/main" val="649895994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779362840"/>
                    </a:ext>
                  </a:extLst>
                </a:gridCol>
                <a:gridCol w="531813">
                  <a:extLst>
                    <a:ext uri="{9D8B030D-6E8A-4147-A177-3AD203B41FA5}">
                      <a16:colId xmlns:a16="http://schemas.microsoft.com/office/drawing/2014/main" val="81472784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467710709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4202679955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701388368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13574122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252193945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59783681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93930757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ALK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APC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ATR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BRCA2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CDH1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CDKN2A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EGFR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ERBB4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FAT1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KDR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45415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NF1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PDGFRA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PTCH1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PTEN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PTPN13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RB1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SETBP1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SMAD4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TP53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87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CD156-A91D-7A4F-887C-028D3F4FE5F5}"/>
              </a:ext>
            </a:extLst>
          </p:cNvPr>
          <p:cNvCxnSpPr>
            <a:cxnSpLocks/>
          </p:cNvCxnSpPr>
          <p:nvPr/>
        </p:nvCxnSpPr>
        <p:spPr>
          <a:xfrm flipV="1">
            <a:off x="4775200" y="3530600"/>
            <a:ext cx="3009900" cy="106230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28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genes most common genes with somatic variants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</a:t>
            </a:r>
          </a:p>
          <a:p>
            <a:r>
              <a:rPr lang="en-DK" dirty="0"/>
              <a:t>4194 in total</a:t>
            </a:r>
          </a:p>
          <a:p>
            <a:r>
              <a:rPr lang="en-DK" dirty="0"/>
              <a:t>41 missense variants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492167-A69A-694B-AE15-783E2AAED3D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1012505" cy="6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320">
                  <a:extLst>
                    <a:ext uri="{9D8B030D-6E8A-4147-A177-3AD203B41FA5}">
                      <a16:colId xmlns:a16="http://schemas.microsoft.com/office/drawing/2014/main" val="223496724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7701952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5787564"/>
                    </a:ext>
                  </a:extLst>
                </a:gridCol>
                <a:gridCol w="354924">
                  <a:extLst>
                    <a:ext uri="{9D8B030D-6E8A-4147-A177-3AD203B41FA5}">
                      <a16:colId xmlns:a16="http://schemas.microsoft.com/office/drawing/2014/main" val="3272456183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755251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0264000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20806821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527098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70209957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6333189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47539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4424662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75546649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9519714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42003358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10813254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214539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28644127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60331350"/>
                    </a:ext>
                  </a:extLst>
                </a:gridCol>
                <a:gridCol w="358867">
                  <a:extLst>
                    <a:ext uri="{9D8B030D-6E8A-4147-A177-3AD203B41FA5}">
                      <a16:colId xmlns:a16="http://schemas.microsoft.com/office/drawing/2014/main" val="3761834825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1957952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01193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559794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3826328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39419859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5189807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325474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500653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63990773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15536493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8814809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7406098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610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266434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8168290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208851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0689693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07711909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5544626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1874175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4416537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6522954"/>
                    </a:ext>
                  </a:extLst>
                </a:gridCol>
              </a:tblGrid>
              <a:tr h="63313"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ASPN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BRAF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C6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CCL5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CD9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CDKN2B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CLEC12A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Col3A1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ENPEP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GTSF1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JCHAIN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LUM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PHYH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PIK3CA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PPBP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PTEN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PTPN11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S100A12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S100A8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SPIC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THY1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TKTL1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TP53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VCAM1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CYP1B1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RAF1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BACH2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PCF11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DENND2C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SERPINF2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NCOA2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DCTN4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KIF2C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BASP1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 dirty="0">
                          <a:effectLst/>
                        </a:rPr>
                        <a:t>DOK3</a:t>
                      </a:r>
                      <a:endParaRPr lang="en-GB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extLst>
                  <a:ext uri="{0D108BD9-81ED-4DB2-BD59-A6C34878D82A}">
                    <a16:rowId xmlns:a16="http://schemas.microsoft.com/office/drawing/2014/main" val="4169667199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EE2E9A3-F031-3C41-A1CD-8D8BD13A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00" y="1053307"/>
            <a:ext cx="7549200" cy="251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30B4DF-F0D6-4649-8911-3119D0F7E383}"/>
              </a:ext>
            </a:extLst>
          </p:cNvPr>
          <p:cNvSpPr/>
          <p:nvPr/>
        </p:nvSpPr>
        <p:spPr>
          <a:xfrm rot="5400000">
            <a:off x="4946535" y="2671069"/>
            <a:ext cx="1207546" cy="5897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ARID1A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B415F-69A1-CF44-B123-E09CC38F9E3E}"/>
              </a:ext>
            </a:extLst>
          </p:cNvPr>
          <p:cNvSpPr/>
          <p:nvPr/>
        </p:nvSpPr>
        <p:spPr>
          <a:xfrm rot="5400000">
            <a:off x="5391952" y="2815384"/>
            <a:ext cx="1207546" cy="3011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ATM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98B46-432E-234B-BD00-A42DCE79B69B}"/>
              </a:ext>
            </a:extLst>
          </p:cNvPr>
          <p:cNvSpPr/>
          <p:nvPr/>
        </p:nvSpPr>
        <p:spPr>
          <a:xfrm rot="5400000">
            <a:off x="6411364" y="2090837"/>
            <a:ext cx="1207546" cy="175019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ZFHX3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DC33F-9667-BE46-8C34-B830B3B578F5}"/>
              </a:ext>
            </a:extLst>
          </p:cNvPr>
          <p:cNvSpPr/>
          <p:nvPr/>
        </p:nvSpPr>
        <p:spPr>
          <a:xfrm rot="5400000">
            <a:off x="7945393" y="2306996"/>
            <a:ext cx="1207553" cy="13178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RNF213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216EC-74F8-1D45-980D-6E8022D2FDF0}"/>
              </a:ext>
            </a:extLst>
          </p:cNvPr>
          <p:cNvSpPr/>
          <p:nvPr/>
        </p:nvSpPr>
        <p:spPr>
          <a:xfrm rot="5400000">
            <a:off x="8669846" y="2892876"/>
            <a:ext cx="1207546" cy="14611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NF1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CCF703-F205-3D4F-9A5A-FD8297BD2416}"/>
              </a:ext>
            </a:extLst>
          </p:cNvPr>
          <p:cNvSpPr/>
          <p:nvPr/>
        </p:nvSpPr>
        <p:spPr>
          <a:xfrm rot="5400000">
            <a:off x="8964434" y="2744402"/>
            <a:ext cx="1207546" cy="4430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AKAP9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79C1E-26F4-6240-814E-7EE236F81178}"/>
              </a:ext>
            </a:extLst>
          </p:cNvPr>
          <p:cNvSpPr/>
          <p:nvPr/>
        </p:nvSpPr>
        <p:spPr>
          <a:xfrm rot="5400000">
            <a:off x="9258739" y="2893147"/>
            <a:ext cx="1207554" cy="14555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KMT2C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9F942-040A-C642-9FFF-7F64C05976C0}"/>
              </a:ext>
            </a:extLst>
          </p:cNvPr>
          <p:cNvSpPr/>
          <p:nvPr/>
        </p:nvSpPr>
        <p:spPr>
          <a:xfrm rot="5400000">
            <a:off x="9626382" y="2671059"/>
            <a:ext cx="1207555" cy="5897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FAT1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EE393-FCBE-AF4E-9FFB-E303C519A46E}"/>
              </a:ext>
            </a:extLst>
          </p:cNvPr>
          <p:cNvSpPr/>
          <p:nvPr/>
        </p:nvSpPr>
        <p:spPr>
          <a:xfrm rot="5400000">
            <a:off x="10137333" y="2744393"/>
            <a:ext cx="1207559" cy="44305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FAT4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88FA2-5AA3-DC46-AAC6-1E5251195DAD}"/>
              </a:ext>
            </a:extLst>
          </p:cNvPr>
          <p:cNvSpPr/>
          <p:nvPr/>
        </p:nvSpPr>
        <p:spPr>
          <a:xfrm rot="5400000">
            <a:off x="10497467" y="2820991"/>
            <a:ext cx="1207560" cy="2898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KMT2D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CA6880C-E8D9-5F4E-AE66-B91CC6E05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22454"/>
              </p:ext>
            </p:extLst>
          </p:nvPr>
        </p:nvGraphicFramePr>
        <p:xfrm>
          <a:off x="2492771" y="5776913"/>
          <a:ext cx="6700840" cy="53340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706438">
                  <a:extLst>
                    <a:ext uri="{9D8B030D-6E8A-4147-A177-3AD203B41FA5}">
                      <a16:colId xmlns:a16="http://schemas.microsoft.com/office/drawing/2014/main" val="1816361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125171309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3511750204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374378049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1539478569"/>
                    </a:ext>
                  </a:extLst>
                </a:gridCol>
                <a:gridCol w="541338">
                  <a:extLst>
                    <a:ext uri="{9D8B030D-6E8A-4147-A177-3AD203B41FA5}">
                      <a16:colId xmlns:a16="http://schemas.microsoft.com/office/drawing/2014/main" val="3506431684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738675457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88484039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4263451519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8792755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AKAP9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APC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ARID1A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ATM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ATRX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BRAF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FAT1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FAT4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GRIN2A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KMT2A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42017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KMT2C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KMT2D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KRAS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NF1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PIK3CA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PTEN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RNF213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TP53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TRRAP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ZFHX3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926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48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in genes associated with renal dysplasia (45 genes)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</a:t>
            </a:r>
          </a:p>
          <a:p>
            <a:r>
              <a:rPr lang="en-DK" dirty="0"/>
              <a:t>9606 in total</a:t>
            </a:r>
          </a:p>
          <a:p>
            <a:r>
              <a:rPr lang="en-DK" dirty="0"/>
              <a:t>43 missense variants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492167-A69A-694B-AE15-783E2AAED3D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1012505" cy="6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320">
                  <a:extLst>
                    <a:ext uri="{9D8B030D-6E8A-4147-A177-3AD203B41FA5}">
                      <a16:colId xmlns:a16="http://schemas.microsoft.com/office/drawing/2014/main" val="223496724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7701952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5787564"/>
                    </a:ext>
                  </a:extLst>
                </a:gridCol>
                <a:gridCol w="354924">
                  <a:extLst>
                    <a:ext uri="{9D8B030D-6E8A-4147-A177-3AD203B41FA5}">
                      <a16:colId xmlns:a16="http://schemas.microsoft.com/office/drawing/2014/main" val="3272456183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755251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0264000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20806821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527098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70209957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6333189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47539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4424662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75546649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9519714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42003358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10813254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214539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28644127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60331350"/>
                    </a:ext>
                  </a:extLst>
                </a:gridCol>
                <a:gridCol w="358867">
                  <a:extLst>
                    <a:ext uri="{9D8B030D-6E8A-4147-A177-3AD203B41FA5}">
                      <a16:colId xmlns:a16="http://schemas.microsoft.com/office/drawing/2014/main" val="3761834825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1957952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01193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559794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3826328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39419859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5189807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325474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500653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63990773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15536493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8814809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7406098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610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266434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8168290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208851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0689693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07711909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5544626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1874175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4416537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6522954"/>
                    </a:ext>
                  </a:extLst>
                </a:gridCol>
              </a:tblGrid>
              <a:tr h="63313"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ASPN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BRAF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C6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CCL5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CD9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CDKN2B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CLEC12A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Col3A1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ENPEP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GTSF1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JCHAIN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LUM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PHYH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PIK3CA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PPBP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PTEN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PTPN11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S100A12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S100A8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SPIC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THY1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TKTL1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TP53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VCAM1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CYP1B1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RAF1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BACH2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PCF11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DENND2C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SERPINF2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NCOA2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DCTN4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KIF2C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BASP1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 dirty="0">
                          <a:effectLst/>
                        </a:rPr>
                        <a:t>DOK3</a:t>
                      </a:r>
                      <a:endParaRPr lang="en-GB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extLst>
                  <a:ext uri="{0D108BD9-81ED-4DB2-BD59-A6C34878D82A}">
                    <a16:rowId xmlns:a16="http://schemas.microsoft.com/office/drawing/2014/main" val="4169667199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AD35AF1-7978-AD48-9CBA-2A4D4A44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65" y="1485899"/>
            <a:ext cx="7745235" cy="25817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32BB0D-BC2B-5F4A-B9AC-EF250B35495A}"/>
              </a:ext>
            </a:extLst>
          </p:cNvPr>
          <p:cNvSpPr/>
          <p:nvPr/>
        </p:nvSpPr>
        <p:spPr>
          <a:xfrm rot="5400000">
            <a:off x="4617482" y="3286868"/>
            <a:ext cx="1207546" cy="28426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GATA3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B2DC5F-D7F9-AA41-9805-518586DF7D18}"/>
              </a:ext>
            </a:extLst>
          </p:cNvPr>
          <p:cNvSpPr/>
          <p:nvPr/>
        </p:nvSpPr>
        <p:spPr>
          <a:xfrm rot="5400000">
            <a:off x="4906529" y="3286869"/>
            <a:ext cx="1207546" cy="2842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SALL1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13E96-23C4-3842-9646-9B3B23AC86FE}"/>
              </a:ext>
            </a:extLst>
          </p:cNvPr>
          <p:cNvSpPr/>
          <p:nvPr/>
        </p:nvSpPr>
        <p:spPr>
          <a:xfrm rot="5400000">
            <a:off x="5474099" y="3003561"/>
            <a:ext cx="1207546" cy="8508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NOTCH2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23E02-88EF-9F42-BF10-1DAF644D392E}"/>
              </a:ext>
            </a:extLst>
          </p:cNvPr>
          <p:cNvSpPr/>
          <p:nvPr/>
        </p:nvSpPr>
        <p:spPr>
          <a:xfrm rot="5400000">
            <a:off x="5971296" y="3358266"/>
            <a:ext cx="1207546" cy="14351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DHCR7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78500C-F7C5-A845-BD58-4281FC5CA378}"/>
              </a:ext>
            </a:extLst>
          </p:cNvPr>
          <p:cNvSpPr/>
          <p:nvPr/>
        </p:nvSpPr>
        <p:spPr>
          <a:xfrm rot="5400000">
            <a:off x="6123054" y="3357241"/>
            <a:ext cx="1207546" cy="1435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GLI3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956DA4-6865-D041-80E3-53519FD59A50}"/>
              </a:ext>
            </a:extLst>
          </p:cNvPr>
          <p:cNvSpPr/>
          <p:nvPr/>
        </p:nvSpPr>
        <p:spPr>
          <a:xfrm rot="5400000">
            <a:off x="7044570" y="2573014"/>
            <a:ext cx="1207546" cy="1711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SALL4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3F1968-0E90-F946-AAB5-4BE630D67ACF}"/>
              </a:ext>
            </a:extLst>
          </p:cNvPr>
          <p:cNvSpPr/>
          <p:nvPr/>
        </p:nvSpPr>
        <p:spPr>
          <a:xfrm rot="5400000">
            <a:off x="8402861" y="2926694"/>
            <a:ext cx="1207546" cy="100461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FREM2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6ED810-E497-E543-9D71-A947F9FA3D6B}"/>
              </a:ext>
            </a:extLst>
          </p:cNvPr>
          <p:cNvSpPr/>
          <p:nvPr/>
        </p:nvSpPr>
        <p:spPr>
          <a:xfrm rot="5400000">
            <a:off x="9331253" y="2993991"/>
            <a:ext cx="1207546" cy="87001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PAX2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18F32-17B0-7D41-A0EF-C2E3BFAA293F}"/>
              </a:ext>
            </a:extLst>
          </p:cNvPr>
          <p:cNvSpPr/>
          <p:nvPr/>
        </p:nvSpPr>
        <p:spPr>
          <a:xfrm rot="5400000">
            <a:off x="10123000" y="3072261"/>
            <a:ext cx="1207546" cy="7134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FRAS1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B09362-72DC-7E45-98C1-54636208E551}"/>
              </a:ext>
            </a:extLst>
          </p:cNvPr>
          <p:cNvSpPr/>
          <p:nvPr/>
        </p:nvSpPr>
        <p:spPr>
          <a:xfrm rot="5400000">
            <a:off x="10552521" y="3356216"/>
            <a:ext cx="1207546" cy="1455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HOXD11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C96E9DC-49A3-F94E-9C13-DFE2BD4FA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29820"/>
              </p:ext>
            </p:extLst>
          </p:nvPr>
        </p:nvGraphicFramePr>
        <p:xfrm>
          <a:off x="1162972" y="5563228"/>
          <a:ext cx="9864469" cy="740731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595522">
                  <a:extLst>
                    <a:ext uri="{9D8B030D-6E8A-4147-A177-3AD203B41FA5}">
                      <a16:colId xmlns:a16="http://schemas.microsoft.com/office/drawing/2014/main" val="1226863242"/>
                    </a:ext>
                  </a:extLst>
                </a:gridCol>
                <a:gridCol w="1009859">
                  <a:extLst>
                    <a:ext uri="{9D8B030D-6E8A-4147-A177-3AD203B41FA5}">
                      <a16:colId xmlns:a16="http://schemas.microsoft.com/office/drawing/2014/main" val="1614080530"/>
                    </a:ext>
                  </a:extLst>
                </a:gridCol>
                <a:gridCol w="579647">
                  <a:extLst>
                    <a:ext uri="{9D8B030D-6E8A-4147-A177-3AD203B41FA5}">
                      <a16:colId xmlns:a16="http://schemas.microsoft.com/office/drawing/2014/main" val="515607877"/>
                    </a:ext>
                  </a:extLst>
                </a:gridCol>
                <a:gridCol w="697805">
                  <a:extLst>
                    <a:ext uri="{9D8B030D-6E8A-4147-A177-3AD203B41FA5}">
                      <a16:colId xmlns:a16="http://schemas.microsoft.com/office/drawing/2014/main" val="3422697891"/>
                    </a:ext>
                  </a:extLst>
                </a:gridCol>
                <a:gridCol w="725697">
                  <a:extLst>
                    <a:ext uri="{9D8B030D-6E8A-4147-A177-3AD203B41FA5}">
                      <a16:colId xmlns:a16="http://schemas.microsoft.com/office/drawing/2014/main" val="296562982"/>
                    </a:ext>
                  </a:extLst>
                </a:gridCol>
                <a:gridCol w="736809">
                  <a:extLst>
                    <a:ext uri="{9D8B030D-6E8A-4147-A177-3AD203B41FA5}">
                      <a16:colId xmlns:a16="http://schemas.microsoft.com/office/drawing/2014/main" val="2004383736"/>
                    </a:ext>
                  </a:extLst>
                </a:gridCol>
                <a:gridCol w="619334">
                  <a:extLst>
                    <a:ext uri="{9D8B030D-6E8A-4147-A177-3AD203B41FA5}">
                      <a16:colId xmlns:a16="http://schemas.microsoft.com/office/drawing/2014/main" val="1487458803"/>
                    </a:ext>
                  </a:extLst>
                </a:gridCol>
                <a:gridCol w="536784">
                  <a:extLst>
                    <a:ext uri="{9D8B030D-6E8A-4147-A177-3AD203B41FA5}">
                      <a16:colId xmlns:a16="http://schemas.microsoft.com/office/drawing/2014/main" val="79903648"/>
                    </a:ext>
                  </a:extLst>
                </a:gridCol>
                <a:gridCol w="471697">
                  <a:extLst>
                    <a:ext uri="{9D8B030D-6E8A-4147-A177-3AD203B41FA5}">
                      <a16:colId xmlns:a16="http://schemas.microsoft.com/office/drawing/2014/main" val="3003781921"/>
                    </a:ext>
                  </a:extLst>
                </a:gridCol>
                <a:gridCol w="484397">
                  <a:extLst>
                    <a:ext uri="{9D8B030D-6E8A-4147-A177-3AD203B41FA5}">
                      <a16:colId xmlns:a16="http://schemas.microsoft.com/office/drawing/2014/main" val="3519534711"/>
                    </a:ext>
                  </a:extLst>
                </a:gridCol>
                <a:gridCol w="601872">
                  <a:extLst>
                    <a:ext uri="{9D8B030D-6E8A-4147-A177-3AD203B41FA5}">
                      <a16:colId xmlns:a16="http://schemas.microsoft.com/office/drawing/2014/main" val="858301002"/>
                    </a:ext>
                  </a:extLst>
                </a:gridCol>
                <a:gridCol w="554247">
                  <a:extLst>
                    <a:ext uri="{9D8B030D-6E8A-4147-A177-3AD203B41FA5}">
                      <a16:colId xmlns:a16="http://schemas.microsoft.com/office/drawing/2014/main" val="2053006716"/>
                    </a:ext>
                  </a:extLst>
                </a:gridCol>
                <a:gridCol w="747922">
                  <a:extLst>
                    <a:ext uri="{9D8B030D-6E8A-4147-A177-3AD203B41FA5}">
                      <a16:colId xmlns:a16="http://schemas.microsoft.com/office/drawing/2014/main" val="3485398766"/>
                    </a:ext>
                  </a:extLst>
                </a:gridCol>
                <a:gridCol w="805072">
                  <a:extLst>
                    <a:ext uri="{9D8B030D-6E8A-4147-A177-3AD203B41FA5}">
                      <a16:colId xmlns:a16="http://schemas.microsoft.com/office/drawing/2014/main" val="1847367811"/>
                    </a:ext>
                  </a:extLst>
                </a:gridCol>
                <a:gridCol w="697805">
                  <a:extLst>
                    <a:ext uri="{9D8B030D-6E8A-4147-A177-3AD203B41FA5}">
                      <a16:colId xmlns:a16="http://schemas.microsoft.com/office/drawing/2014/main" val="1865326856"/>
                    </a:ext>
                  </a:extLst>
                </a:gridCol>
              </a:tblGrid>
              <a:tr h="2903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AGTR2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BBS1-BBS11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BMP4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BMP7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CHD7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CREBBP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DHCR7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EMX2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EYA1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FGF8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FGFR1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FGFR2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FOXD1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FRAS1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FREM2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extLst>
                  <a:ext uri="{0D108BD9-81ED-4DB2-BD59-A6C34878D82A}">
                    <a16:rowId xmlns:a16="http://schemas.microsoft.com/office/drawing/2014/main" val="4070227787"/>
                  </a:ext>
                </a:extLst>
              </a:tr>
              <a:tr h="22518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GATA3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GDNF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GLI3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GPC3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HOXA11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HOXD11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JAG1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KALL1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LHX1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LIM1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LMX1B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NIPBL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NOTCH2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p57(KIP2)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PAX2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extLst>
                  <a:ext uri="{0D108BD9-81ED-4DB2-BD59-A6C34878D82A}">
                    <a16:rowId xmlns:a16="http://schemas.microsoft.com/office/drawing/2014/main" val="1217974195"/>
                  </a:ext>
                </a:extLst>
              </a:tr>
              <a:tr h="22518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PBX1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RARA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RARB2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SALL1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SALL4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SIX1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SIX2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SLIT3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SOX9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TBX3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TCF2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WNT11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WNT4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WT1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42" marR="8042" marT="8042" marB="0" anchor="b"/>
                </a:tc>
                <a:extLst>
                  <a:ext uri="{0D108BD9-81ED-4DB2-BD59-A6C34878D82A}">
                    <a16:rowId xmlns:a16="http://schemas.microsoft.com/office/drawing/2014/main" val="1466254251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0FB66B-D126-B740-80BE-33DD5D2EBDC5}"/>
              </a:ext>
            </a:extLst>
          </p:cNvPr>
          <p:cNvCxnSpPr>
            <a:cxnSpLocks/>
          </p:cNvCxnSpPr>
          <p:nvPr/>
        </p:nvCxnSpPr>
        <p:spPr>
          <a:xfrm flipV="1">
            <a:off x="4561184" y="2709257"/>
            <a:ext cx="4160554" cy="191369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3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Flat-Coated Retriever health and disease surveillance study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Studied in the UK since 90’s</a:t>
            </a:r>
          </a:p>
          <a:p>
            <a:r>
              <a:rPr lang="en-GB" dirty="0"/>
              <a:t>Predisposed to</a:t>
            </a:r>
          </a:p>
          <a:p>
            <a:pPr lvl="1"/>
            <a:r>
              <a:rPr lang="en-GB" dirty="0"/>
              <a:t>Eyes: PLA/PRA	</a:t>
            </a:r>
          </a:p>
          <a:p>
            <a:pPr lvl="1"/>
            <a:r>
              <a:rPr lang="en-GB" dirty="0"/>
              <a:t>Renal dysplasia</a:t>
            </a:r>
          </a:p>
          <a:p>
            <a:pPr lvl="1"/>
            <a:r>
              <a:rPr lang="en-GB" dirty="0"/>
              <a:t>Cancer (50-68% dies of cancer)</a:t>
            </a:r>
          </a:p>
          <a:p>
            <a:pPr lvl="2"/>
            <a:r>
              <a:rPr lang="en-GB" dirty="0"/>
              <a:t>Sarcomas</a:t>
            </a:r>
          </a:p>
          <a:p>
            <a:pPr lvl="2"/>
            <a:r>
              <a:rPr lang="en-GB" dirty="0"/>
              <a:t>Malignant melanoma</a:t>
            </a:r>
          </a:p>
          <a:p>
            <a:pPr lvl="2"/>
            <a:r>
              <a:rPr lang="en-GB" dirty="0"/>
              <a:t>Lymphoma</a:t>
            </a:r>
          </a:p>
          <a:p>
            <a:pPr lvl="2"/>
            <a:r>
              <a:rPr lang="en-GB" dirty="0"/>
              <a:t>Histiocytic sarcoma (15-20% develops it)</a:t>
            </a:r>
          </a:p>
          <a:p>
            <a:pPr marL="719137" lvl="2" indent="0">
              <a:buNone/>
            </a:pPr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2AB3D-4E5D-0D49-8008-486E98A8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1053307"/>
            <a:ext cx="4978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022D-4369-CB43-9878-EB4E76C4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05" y="1485900"/>
            <a:ext cx="5032800" cy="25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in genes associated with patella luxation (72 SNPs)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Variants with MAF</a:t>
            </a:r>
            <a:r>
              <a:rPr lang="da-DK" baseline="-25000" dirty="0"/>
              <a:t>FCR</a:t>
            </a:r>
            <a:r>
              <a:rPr lang="da-DK" dirty="0"/>
              <a:t>≥0.1</a:t>
            </a:r>
          </a:p>
          <a:p>
            <a:r>
              <a:rPr lang="en-DK" dirty="0"/>
              <a:t>64 in total</a:t>
            </a:r>
          </a:p>
          <a:p>
            <a:r>
              <a:rPr lang="en-DK" dirty="0"/>
              <a:t>13 missense variants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492167-A69A-694B-AE15-783E2AAED3D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1012505" cy="63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320">
                  <a:extLst>
                    <a:ext uri="{9D8B030D-6E8A-4147-A177-3AD203B41FA5}">
                      <a16:colId xmlns:a16="http://schemas.microsoft.com/office/drawing/2014/main" val="223496724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7701952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5787564"/>
                    </a:ext>
                  </a:extLst>
                </a:gridCol>
                <a:gridCol w="354924">
                  <a:extLst>
                    <a:ext uri="{9D8B030D-6E8A-4147-A177-3AD203B41FA5}">
                      <a16:colId xmlns:a16="http://schemas.microsoft.com/office/drawing/2014/main" val="3272456183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755251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0264000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20806821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527098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70209957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6333189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847539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4424662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75546649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9519714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842003358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10813254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214539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28644127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60331350"/>
                    </a:ext>
                  </a:extLst>
                </a:gridCol>
                <a:gridCol w="358867">
                  <a:extLst>
                    <a:ext uri="{9D8B030D-6E8A-4147-A177-3AD203B41FA5}">
                      <a16:colId xmlns:a16="http://schemas.microsoft.com/office/drawing/2014/main" val="3761834825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4195795200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011934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55979437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3826328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39419859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5189807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325474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25006530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63990773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15536493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8814809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7406098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9346109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026643403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8168290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220885109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00689693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077119096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1455446262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3418741751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2544165375"/>
                    </a:ext>
                  </a:extLst>
                </a:gridCol>
                <a:gridCol w="257320">
                  <a:extLst>
                    <a:ext uri="{9D8B030D-6E8A-4147-A177-3AD203B41FA5}">
                      <a16:colId xmlns:a16="http://schemas.microsoft.com/office/drawing/2014/main" val="456522954"/>
                    </a:ext>
                  </a:extLst>
                </a:gridCol>
              </a:tblGrid>
              <a:tr h="63313"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ASPN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BRAF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C6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CCL5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CD9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CDKN2B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CLEC12A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Col3A1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ENPEP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GTSF1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JCHAIN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LUM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PHYH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PIK3CA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PPBP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PTEN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PTPN11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S100A12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S100A8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SPIC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THY1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TKTL1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TP53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VCAM1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CYP1B1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MYC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RAF1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BACH2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PCF11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DENND2C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SERPINF2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NCOA2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DCTN4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KIF2C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BASP1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>
                          <a:effectLst/>
                        </a:rPr>
                        <a:t>DOK2</a:t>
                      </a:r>
                      <a:endParaRPr lang="en-GB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" u="none" strike="noStrike" dirty="0">
                          <a:effectLst/>
                        </a:rPr>
                        <a:t>DOK3</a:t>
                      </a:r>
                      <a:endParaRPr lang="en-GB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8" marR="2968" marT="2968" marB="0" anchor="b"/>
                </a:tc>
                <a:extLst>
                  <a:ext uri="{0D108BD9-81ED-4DB2-BD59-A6C34878D82A}">
                    <a16:rowId xmlns:a16="http://schemas.microsoft.com/office/drawing/2014/main" val="4169667199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8E9B3301-70C3-184C-8553-025A879E5EB4}"/>
              </a:ext>
            </a:extLst>
          </p:cNvPr>
          <p:cNvGrpSpPr/>
          <p:nvPr/>
        </p:nvGrpSpPr>
        <p:grpSpPr>
          <a:xfrm>
            <a:off x="6596810" y="2744101"/>
            <a:ext cx="3471169" cy="1215189"/>
            <a:chOff x="5748616" y="2164785"/>
            <a:chExt cx="3471169" cy="12151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30B4DF-F0D6-4649-8911-3119D0F7E383}"/>
                </a:ext>
              </a:extLst>
            </p:cNvPr>
            <p:cNvSpPr/>
            <p:nvPr/>
          </p:nvSpPr>
          <p:spPr>
            <a:xfrm rot="5400000">
              <a:off x="5277633" y="2635769"/>
              <a:ext cx="1207545" cy="26557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KIAA1614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EACF39-D1B2-6247-B439-8DDC53D4D98E}"/>
                </a:ext>
              </a:extLst>
            </p:cNvPr>
            <p:cNvSpPr/>
            <p:nvPr/>
          </p:nvSpPr>
          <p:spPr>
            <a:xfrm rot="5400000">
              <a:off x="5541198" y="2631639"/>
              <a:ext cx="1207545" cy="27383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SHCBP1L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0F6225-8DE2-0549-8DA3-76E0E2914B31}"/>
                </a:ext>
              </a:extLst>
            </p:cNvPr>
            <p:cNvSpPr/>
            <p:nvPr/>
          </p:nvSpPr>
          <p:spPr>
            <a:xfrm rot="5400000">
              <a:off x="5808540" y="2643411"/>
              <a:ext cx="1207545" cy="26557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SMG7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5BCD43-8E1C-1C49-9DE1-AF00EAEE9337}"/>
                </a:ext>
              </a:extLst>
            </p:cNvPr>
            <p:cNvSpPr/>
            <p:nvPr/>
          </p:nvSpPr>
          <p:spPr>
            <a:xfrm rot="5400000">
              <a:off x="6209213" y="2504479"/>
              <a:ext cx="1207545" cy="54050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HMCN1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C22C3E-0654-244A-95F8-C7F05D3439CE}"/>
                </a:ext>
              </a:extLst>
            </p:cNvPr>
            <p:cNvSpPr/>
            <p:nvPr/>
          </p:nvSpPr>
          <p:spPr>
            <a:xfrm rot="5400000">
              <a:off x="6613087" y="2642578"/>
              <a:ext cx="1207545" cy="26724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FMO2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407886-4B89-854F-A63A-2CB3E7D2DDF0}"/>
                </a:ext>
              </a:extLst>
            </p:cNvPr>
            <p:cNvSpPr/>
            <p:nvPr/>
          </p:nvSpPr>
          <p:spPr>
            <a:xfrm rot="5400000">
              <a:off x="7014818" y="2508092"/>
              <a:ext cx="1207545" cy="53621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SELE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DC312A-487C-3B45-8BB1-F6FE9557D039}"/>
                </a:ext>
              </a:extLst>
            </p:cNvPr>
            <p:cNvSpPr/>
            <p:nvPr/>
          </p:nvSpPr>
          <p:spPr>
            <a:xfrm rot="5400000">
              <a:off x="7411682" y="2642578"/>
              <a:ext cx="1207545" cy="26724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F5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97E95C-B391-C24A-80FE-CA8267060403}"/>
                </a:ext>
              </a:extLst>
            </p:cNvPr>
            <p:cNvSpPr/>
            <p:nvPr/>
          </p:nvSpPr>
          <p:spPr>
            <a:xfrm rot="5400000">
              <a:off x="7678928" y="2642578"/>
              <a:ext cx="1207545" cy="26724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BLZF1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6F31A01-5882-5849-BE8A-94390D5B0161}"/>
                </a:ext>
              </a:extLst>
            </p:cNvPr>
            <p:cNvSpPr/>
            <p:nvPr/>
          </p:nvSpPr>
          <p:spPr>
            <a:xfrm rot="5400000">
              <a:off x="7946174" y="2642577"/>
              <a:ext cx="1207545" cy="26724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THRB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2ADD25-E9F0-344E-AC57-E1DB6CF189C4}"/>
                </a:ext>
              </a:extLst>
            </p:cNvPr>
            <p:cNvSpPr/>
            <p:nvPr/>
          </p:nvSpPr>
          <p:spPr>
            <a:xfrm rot="5400000">
              <a:off x="8211847" y="2639284"/>
              <a:ext cx="1207545" cy="27383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000" dirty="0"/>
                <a:t>ENSCAFG00000044662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7FD346-E403-7248-9DE9-C411D057C03A}"/>
                </a:ext>
              </a:extLst>
            </p:cNvPr>
            <p:cNvSpPr/>
            <p:nvPr/>
          </p:nvSpPr>
          <p:spPr>
            <a:xfrm rot="5400000">
              <a:off x="8482389" y="2642578"/>
              <a:ext cx="1207545" cy="26724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200" dirty="0"/>
                <a:t>ITPRID2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580C96-6F48-7348-8723-668E1589DBF4}"/>
              </a:ext>
            </a:extLst>
          </p:cNvPr>
          <p:cNvCxnSpPr>
            <a:cxnSpLocks/>
          </p:cNvCxnSpPr>
          <p:nvPr/>
        </p:nvCxnSpPr>
        <p:spPr>
          <a:xfrm flipV="1">
            <a:off x="5321300" y="2451100"/>
            <a:ext cx="4318000" cy="209550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0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Flat-Coated Retriever health and disease surveillance study </a:t>
            </a:r>
            <a:br>
              <a:rPr lang="en-GB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b="1" dirty="0"/>
              <a:t>QUESTIONS?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Thanks</a:t>
            </a:r>
            <a:r>
              <a:rPr lang="da-DK" dirty="0"/>
              <a:t> to </a:t>
            </a:r>
          </a:p>
          <a:p>
            <a:pPr marL="0" indent="0" algn="ctr">
              <a:buNone/>
            </a:pPr>
            <a:r>
              <a:rPr lang="da-DK" dirty="0"/>
              <a:t>Maja Arendt &amp; Erik Axelsson </a:t>
            </a:r>
          </a:p>
          <a:p>
            <a:pPr marL="0" indent="0" algn="ctr">
              <a:buNone/>
            </a:pPr>
            <a:r>
              <a:rPr lang="da-DK" dirty="0"/>
              <a:t>for helping </a:t>
            </a:r>
            <a:r>
              <a:rPr lang="da-DK" dirty="0" err="1"/>
              <a:t>me</a:t>
            </a:r>
            <a:r>
              <a:rPr lang="da-DK" dirty="0"/>
              <a:t> </a:t>
            </a:r>
            <a:r>
              <a:rPr lang="da-DK" dirty="0" err="1"/>
              <a:t>interpret</a:t>
            </a:r>
            <a:r>
              <a:rPr lang="da-DK" dirty="0"/>
              <a:t> the data and </a:t>
            </a:r>
            <a:r>
              <a:rPr lang="da-DK" dirty="0" err="1"/>
              <a:t>setting</a:t>
            </a:r>
            <a:r>
              <a:rPr lang="da-DK" dirty="0"/>
              <a:t> up the analyses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50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Flat-Coated Retriever health and disease surveillance study </a:t>
            </a:r>
            <a:br>
              <a:rPr lang="en-GB" dirty="0"/>
            </a:br>
            <a:endParaRPr lang="en-GB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A1F383-34A6-2D4E-93DA-BB00EF2AE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2200" dirty="0"/>
              <a:t>In 2011 a study to surveil the Swedish FCR population and collect genetic material was started as a collaboration between Uppsala University, and the Swedish Flatcoated Retriever Club. The study is funded by the Agria &amp; SKK research fund.</a:t>
            </a:r>
          </a:p>
          <a:p>
            <a:pPr marL="0" indent="0">
              <a:buNone/>
            </a:pPr>
            <a:endParaRPr lang="en-DK" sz="2200" dirty="0"/>
          </a:p>
          <a:p>
            <a:pPr marL="0" indent="0">
              <a:buNone/>
            </a:pPr>
            <a:r>
              <a:rPr lang="en-DK" sz="2200" dirty="0"/>
              <a:t>The goal of the study is to increase knowledge about the diseases affecting the breed in Sweden and an increased understanding of the genetic makeup of the breed.</a:t>
            </a:r>
          </a:p>
          <a:p>
            <a:pPr marL="0" indent="0">
              <a:buNone/>
            </a:pPr>
            <a:endParaRPr lang="en-DK" sz="2200" dirty="0"/>
          </a:p>
          <a:p>
            <a:pPr marL="0" indent="0">
              <a:buNone/>
            </a:pPr>
            <a:r>
              <a:rPr lang="en-DK" sz="2200" b="1" dirty="0"/>
              <a:t>				Promote a healthier breed</a:t>
            </a:r>
          </a:p>
          <a:p>
            <a:pPr marL="0" indent="0">
              <a:buNone/>
            </a:pPr>
            <a:endParaRPr lang="en-DK" sz="2200" dirty="0"/>
          </a:p>
          <a:p>
            <a:pPr marL="0" indent="0">
              <a:buNone/>
            </a:pPr>
            <a:endParaRPr lang="en-DK" sz="2200" dirty="0"/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1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Flat-coated Retrievers – Whole genome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describe the genetic background of Swedish FCR, 19 dogs had whole genome sequencing performed</a:t>
            </a:r>
          </a:p>
          <a:p>
            <a:r>
              <a:rPr lang="en-US" dirty="0"/>
              <a:t>Aim:</a:t>
            </a:r>
          </a:p>
          <a:p>
            <a:pPr lvl="1"/>
            <a:r>
              <a:rPr lang="en-US" dirty="0"/>
              <a:t>To investigate allele frequencies of variants already correlated to different phenotypes</a:t>
            </a:r>
          </a:p>
          <a:p>
            <a:pPr lvl="2"/>
            <a:r>
              <a:rPr lang="en-US" i="1" dirty="0"/>
              <a:t>CDK5RAP2</a:t>
            </a:r>
            <a:r>
              <a:rPr lang="en-US" dirty="0"/>
              <a:t> and histiocytic sarcoma </a:t>
            </a:r>
          </a:p>
          <a:p>
            <a:pPr lvl="2"/>
            <a:r>
              <a:rPr lang="en-US" i="1" dirty="0"/>
              <a:t>EYA1</a:t>
            </a:r>
            <a:r>
              <a:rPr lang="en-US" dirty="0"/>
              <a:t> and retinal dysplasia</a:t>
            </a:r>
          </a:p>
          <a:p>
            <a:pPr lvl="2"/>
            <a:r>
              <a:rPr lang="en-US" dirty="0"/>
              <a:t>Among others</a:t>
            </a:r>
          </a:p>
          <a:p>
            <a:pPr lvl="1"/>
            <a:r>
              <a:rPr lang="en-US" dirty="0"/>
              <a:t>To investigate if any variants are fixed in the Flat-coated Retrievers compared to other breeds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16/11/2020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27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1D77-85D4-1E48-AB20-13AC4D0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analysis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AB9718-A58F-6843-AD0D-F5469AB35A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0371956"/>
              </p:ext>
            </p:extLst>
          </p:nvPr>
        </p:nvGraphicFramePr>
        <p:xfrm>
          <a:off x="588964" y="2548229"/>
          <a:ext cx="3347857" cy="2221527"/>
        </p:xfrm>
        <a:graphic>
          <a:graphicData uri="http://schemas.openxmlformats.org/drawingml/2006/table">
            <a:tbl>
              <a:tblPr firstRow="1" lastRow="1" bandRow="1">
                <a:tableStyleId>{00A15C55-8517-42AA-B614-E9B94910E393}</a:tableStyleId>
              </a:tblPr>
              <a:tblGrid>
                <a:gridCol w="2276385">
                  <a:extLst>
                    <a:ext uri="{9D8B030D-6E8A-4147-A177-3AD203B41FA5}">
                      <a16:colId xmlns:a16="http://schemas.microsoft.com/office/drawing/2014/main" val="2328511923"/>
                    </a:ext>
                  </a:extLst>
                </a:gridCol>
                <a:gridCol w="1071472">
                  <a:extLst>
                    <a:ext uri="{9D8B030D-6E8A-4147-A177-3AD203B41FA5}">
                      <a16:colId xmlns:a16="http://schemas.microsoft.com/office/drawing/2014/main" val="4144933486"/>
                    </a:ext>
                  </a:extLst>
                </a:gridCol>
              </a:tblGrid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</a:rPr>
                        <a:t>Phenotype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b="1" u="none" strike="noStrike" dirty="0">
                          <a:effectLst/>
                        </a:rPr>
                        <a:t>#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770570187"/>
                  </a:ext>
                </a:extLst>
              </a:tr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Behavior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</a:rPr>
                        <a:t>8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004457976"/>
                  </a:ext>
                </a:extLst>
              </a:tr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Histiocytic</a:t>
                      </a:r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Sarcoma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474083590"/>
                  </a:ext>
                </a:extLst>
              </a:tr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Geriatric</a:t>
                      </a:r>
                      <a:r>
                        <a:rPr lang="da-DK" sz="2000" u="none" strike="noStrike" dirty="0">
                          <a:effectLst/>
                        </a:rPr>
                        <a:t> Control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</a:rPr>
                        <a:t>4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255619218"/>
                  </a:ext>
                </a:extLst>
              </a:tr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Cataract</a:t>
                      </a:r>
                      <a:r>
                        <a:rPr lang="da-DK" sz="2000" u="none" strike="noStrike" dirty="0">
                          <a:effectLst/>
                        </a:rPr>
                        <a:t>*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698949691"/>
                  </a:ext>
                </a:extLst>
              </a:tr>
              <a:tr h="299538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Renal</a:t>
                      </a:r>
                      <a:r>
                        <a:rPr lang="da-DK" sz="2000" u="none" strike="noStrike" dirty="0">
                          <a:effectLst/>
                        </a:rPr>
                        <a:t> </a:t>
                      </a:r>
                      <a:r>
                        <a:rPr lang="da-DK" sz="2000" u="none" strike="noStrike" dirty="0" err="1">
                          <a:effectLst/>
                        </a:rPr>
                        <a:t>Dysplasia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</a:rPr>
                        <a:t>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526999947"/>
                  </a:ext>
                </a:extLst>
              </a:tr>
              <a:tr h="335577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da-DK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da-DK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011825863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4BDCE2-79C9-0445-B1FE-6C1F1CAEA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964" y="1485900"/>
            <a:ext cx="5356948" cy="467518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Cases</a:t>
            </a:r>
          </a:p>
          <a:p>
            <a:pPr marL="0" indent="0">
              <a:buNone/>
            </a:pPr>
            <a:r>
              <a:rPr lang="en-DK" dirty="0"/>
              <a:t>19 Swedish Flat-Coated Retriever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4039-2E84-F740-B3CB-69074621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978D-85AB-854F-93DF-334CB18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77FBA-DFDA-2244-879D-BB3593DBD490}"/>
              </a:ext>
            </a:extLst>
          </p:cNvPr>
          <p:cNvSpPr txBox="1"/>
          <p:nvPr/>
        </p:nvSpPr>
        <p:spPr>
          <a:xfrm>
            <a:off x="565545" y="6076107"/>
            <a:ext cx="450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* This dog </a:t>
            </a:r>
            <a:r>
              <a:rPr lang="da-DK" sz="1600" dirty="0" err="1"/>
              <a:t>also</a:t>
            </a:r>
            <a:r>
              <a:rPr lang="da-DK" sz="1600" dirty="0"/>
              <a:t> had the </a:t>
            </a:r>
            <a:r>
              <a:rPr lang="da-DK" sz="1600" dirty="0" err="1"/>
              <a:t>phenotype</a:t>
            </a:r>
            <a:r>
              <a:rPr lang="da-DK" sz="1600" dirty="0"/>
              <a:t> ”</a:t>
            </a:r>
            <a:r>
              <a:rPr lang="da-DK" sz="1600" dirty="0" err="1"/>
              <a:t>Behavior</a:t>
            </a:r>
            <a:r>
              <a:rPr lang="da-DK" sz="1600" dirty="0"/>
              <a:t>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38E6021-7B95-B646-A1B4-2AFF631A6AA3}"/>
              </a:ext>
            </a:extLst>
          </p:cNvPr>
          <p:cNvSpPr txBox="1">
            <a:spLocks/>
          </p:cNvSpPr>
          <p:nvPr/>
        </p:nvSpPr>
        <p:spPr>
          <a:xfrm>
            <a:off x="6823756" y="1485899"/>
            <a:ext cx="4777694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Controls for F-statistics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160 Swedish and American dogs</a:t>
            </a:r>
          </a:p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46BFB15-76D5-8842-BFC9-C9FE14CAB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58837"/>
              </p:ext>
            </p:extLst>
          </p:nvPr>
        </p:nvGraphicFramePr>
        <p:xfrm>
          <a:off x="6823756" y="2548229"/>
          <a:ext cx="3773402" cy="3363600"/>
        </p:xfrm>
        <a:graphic>
          <a:graphicData uri="http://schemas.openxmlformats.org/drawingml/2006/table">
            <a:tbl>
              <a:tblPr firstRow="1" lastRow="1" bandRow="1">
                <a:tableStyleId>{00A15C55-8517-42AA-B614-E9B94910E393}</a:tableStyleId>
              </a:tblPr>
              <a:tblGrid>
                <a:gridCol w="2970213">
                  <a:extLst>
                    <a:ext uri="{9D8B030D-6E8A-4147-A177-3AD203B41FA5}">
                      <a16:colId xmlns:a16="http://schemas.microsoft.com/office/drawing/2014/main" val="387407919"/>
                    </a:ext>
                  </a:extLst>
                </a:gridCol>
                <a:gridCol w="803189">
                  <a:extLst>
                    <a:ext uri="{9D8B030D-6E8A-4147-A177-3AD203B41FA5}">
                      <a16:colId xmlns:a16="http://schemas.microsoft.com/office/drawing/2014/main" val="7686882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Breeds</a:t>
                      </a:r>
                      <a:endParaRPr lang="da-DK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#</a:t>
                      </a:r>
                      <a:endParaRPr lang="da-DK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2885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Beagle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0701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Cavalier</a:t>
                      </a: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King Charles Spaniel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74726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German </a:t>
                      </a:r>
                      <a:r>
                        <a:rPr lang="da-DK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Shepherd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0454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Golden Retriever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290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Labrador Retriever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419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Standard </a:t>
                      </a:r>
                      <a:r>
                        <a:rPr lang="da-DK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Poodle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1806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Rottweiler</a:t>
                      </a:r>
                      <a:endParaRPr lang="da-DK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9576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West </a:t>
                      </a:r>
                      <a:r>
                        <a:rPr lang="da-DK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Highland</a:t>
                      </a: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White Terrier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6979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da-DK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</a:t>
                      </a:r>
                      <a:endParaRPr lang="da-DK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9207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07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Alignment and Variant calling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8528142" cy="4675187"/>
          </a:xfrm>
        </p:spPr>
        <p:txBody>
          <a:bodyPr numCol="1">
            <a:normAutofit fontScale="700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NBISweden K9-WGS-Pipeline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fastqc-0.11.5 - quality control</a:t>
            </a:r>
          </a:p>
          <a:p>
            <a:pPr lvl="1"/>
            <a:r>
              <a:rPr lang="en-US" dirty="0"/>
              <a:t>bwa-0.7.12 - alignment</a:t>
            </a:r>
          </a:p>
          <a:p>
            <a:pPr lvl="1"/>
            <a:r>
              <a:rPr lang="en-US" dirty="0"/>
              <a:t>samtools-1.5 – sorting and improving lookup</a:t>
            </a:r>
          </a:p>
          <a:p>
            <a:pPr lvl="1"/>
            <a:r>
              <a:rPr lang="en-US" dirty="0"/>
              <a:t>picard-2.10.6 – preprocessing</a:t>
            </a:r>
          </a:p>
          <a:p>
            <a:pPr lvl="1"/>
            <a:r>
              <a:rPr lang="en-US" dirty="0"/>
              <a:t>gatk-3.5 – preprocessing and variant calling </a:t>
            </a:r>
          </a:p>
          <a:p>
            <a:pPr lvl="1"/>
            <a:r>
              <a:rPr lang="en-US" dirty="0"/>
              <a:t>htslib-1.5 – compressing and indexing </a:t>
            </a:r>
          </a:p>
          <a:p>
            <a:pPr lvl="1"/>
            <a:r>
              <a:rPr lang="en-US" dirty="0"/>
              <a:t>vcftools-0.1.15 – file handling – </a:t>
            </a:r>
            <a:r>
              <a:rPr lang="en-US" dirty="0" err="1"/>
              <a:t>subsetting</a:t>
            </a:r>
            <a:r>
              <a:rPr lang="en-US" dirty="0"/>
              <a:t> etc.</a:t>
            </a:r>
          </a:p>
          <a:p>
            <a:pPr lvl="1"/>
            <a:r>
              <a:rPr lang="en-US" dirty="0" err="1"/>
              <a:t>bcftools</a:t>
            </a:r>
            <a:r>
              <a:rPr lang="en-US" dirty="0"/>
              <a:t> 1.10 – file handling – </a:t>
            </a:r>
            <a:r>
              <a:rPr lang="en-US" dirty="0" err="1"/>
              <a:t>subsetting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plink 1.90b4.9 – statistics – F</a:t>
            </a:r>
            <a:r>
              <a:rPr lang="en-US" baseline="-25000" dirty="0"/>
              <a:t>ST</a:t>
            </a:r>
            <a:r>
              <a:rPr lang="en-US" dirty="0"/>
              <a:t> and frequencies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0B3D5E99-2DBA-9D41-BB2B-7445AEF512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42917594"/>
              </p:ext>
            </p:extLst>
          </p:nvPr>
        </p:nvGraphicFramePr>
        <p:xfrm>
          <a:off x="5904328" y="1485900"/>
          <a:ext cx="5506242" cy="45560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00598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1413314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1292330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Filters</a:t>
                      </a:r>
                      <a:endParaRPr lang="da-DK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SNP</a:t>
                      </a:r>
                      <a:endParaRPr lang="da-DK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INDELS</a:t>
                      </a:r>
                      <a:endParaRPr lang="da-DK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QD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FS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60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200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SOR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3.0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10.0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MQ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40.0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QD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436743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FS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60.0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da-DK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MQRankSum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-12.5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da-DK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ReadPosRankSum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-8.0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-20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Max </a:t>
                      </a:r>
                      <a:r>
                        <a:rPr lang="da-DK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maf</a:t>
                      </a:r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0.99992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9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Alignment and Variant calling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603036" cy="4675187"/>
          </a:xfrm>
        </p:spPr>
        <p:txBody>
          <a:bodyPr numCol="1">
            <a:normAutofit fontScale="70000" lnSpcReduction="20000"/>
          </a:bodyPr>
          <a:lstStyle/>
          <a:p>
            <a:r>
              <a:rPr lang="en-US" dirty="0"/>
              <a:t>QD: Quality of Depth</a:t>
            </a:r>
          </a:p>
          <a:p>
            <a:pPr lvl="1"/>
            <a:r>
              <a:rPr lang="en-US" dirty="0"/>
              <a:t>Normalized variant quality based on sequencing depth</a:t>
            </a:r>
          </a:p>
          <a:p>
            <a:pPr lvl="1"/>
            <a:r>
              <a:rPr lang="en-US" dirty="0"/>
              <a:t>Measure for how much we trust it.</a:t>
            </a:r>
          </a:p>
          <a:p>
            <a:r>
              <a:rPr lang="en-US" dirty="0"/>
              <a:t>FS: </a:t>
            </a:r>
            <a:r>
              <a:rPr lang="en-US" dirty="0" err="1"/>
              <a:t>FisherStrand</a:t>
            </a:r>
            <a:endParaRPr lang="en-US" dirty="0"/>
          </a:p>
          <a:p>
            <a:pPr lvl="1"/>
            <a:r>
              <a:rPr lang="en-US" dirty="0"/>
              <a:t>The chance of an al. allele is seen on one strand versus the other.</a:t>
            </a:r>
          </a:p>
          <a:p>
            <a:pPr lvl="1"/>
            <a:r>
              <a:rPr lang="en-US" dirty="0"/>
              <a:t>Handles incorrect evaluation of evidence present based on strand bias</a:t>
            </a:r>
          </a:p>
          <a:p>
            <a:r>
              <a:rPr lang="en-US" dirty="0"/>
              <a:t>SOR: </a:t>
            </a:r>
            <a:r>
              <a:rPr lang="en-US" dirty="0" err="1"/>
              <a:t>StrandOddsRatio</a:t>
            </a:r>
            <a:endParaRPr lang="en-US" dirty="0"/>
          </a:p>
          <a:p>
            <a:pPr lvl="1"/>
            <a:r>
              <a:rPr lang="en-US" dirty="0"/>
              <a:t>Other measure of strand bias</a:t>
            </a:r>
          </a:p>
          <a:p>
            <a:pPr lvl="1"/>
            <a:r>
              <a:rPr lang="en-US" dirty="0"/>
              <a:t>Handles exon ends better than FS</a:t>
            </a:r>
          </a:p>
          <a:p>
            <a:r>
              <a:rPr lang="en-US" dirty="0"/>
              <a:t>MQ: </a:t>
            </a:r>
            <a:r>
              <a:rPr lang="en-US" dirty="0" err="1"/>
              <a:t>RMSMappingQuality</a:t>
            </a:r>
            <a:endParaRPr lang="en-US" dirty="0"/>
          </a:p>
          <a:p>
            <a:pPr lvl="1"/>
            <a:r>
              <a:rPr lang="en-US" dirty="0"/>
              <a:t>Estimates the overall mapping quality over all samples</a:t>
            </a:r>
          </a:p>
          <a:p>
            <a:r>
              <a:rPr lang="en-US" dirty="0" err="1"/>
              <a:t>MQRankSum</a:t>
            </a:r>
            <a:endParaRPr lang="en-US" dirty="0"/>
          </a:p>
          <a:p>
            <a:pPr lvl="1"/>
            <a:r>
              <a:rPr lang="en-US" dirty="0"/>
              <a:t>Compares mapping qualities of ref and alt. alleles – should be equal but we accept that the alt. allele has better score</a:t>
            </a:r>
          </a:p>
          <a:p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ReadPosRankSum</a:t>
            </a:r>
            <a:endParaRPr lang="da-DK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Compares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if the position of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ref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/alt.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Alleles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the same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between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End of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less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certain</a:t>
            </a:r>
            <a:endParaRPr lang="en-US" dirty="0"/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5BDBE0C3-8821-3544-BFCD-8BCF0FDC23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97491338"/>
              </p:ext>
            </p:extLst>
          </p:nvPr>
        </p:nvGraphicFramePr>
        <p:xfrm>
          <a:off x="7712150" y="1485900"/>
          <a:ext cx="3698420" cy="25336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6707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949575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882138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Filters</a:t>
                      </a:r>
                      <a:endParaRPr lang="da-D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SNP</a:t>
                      </a:r>
                      <a:endParaRPr lang="da-D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INDELS</a:t>
                      </a:r>
                      <a:endParaRPr lang="da-DK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QD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FS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60.0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200.0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SOR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3.0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10.0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MQ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40.0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QD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2.0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FS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&gt; 60.0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da-DK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MQRankSum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-12.5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da-DK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ReadPosRankSum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-8.0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&lt; -20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Max </a:t>
                      </a:r>
                      <a:r>
                        <a:rPr lang="da-DK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maf</a:t>
                      </a:r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0.99992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14/11/2020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43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Annotation of variants</a:t>
            </a:r>
          </a:p>
          <a:p>
            <a:pPr marL="0" indent="0">
              <a:buNone/>
            </a:pPr>
            <a:r>
              <a:rPr lang="en-US" dirty="0"/>
              <a:t>Investigate effects of any variants in the data set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b="1" dirty="0"/>
              <a:t>F-statistics</a:t>
            </a:r>
          </a:p>
          <a:p>
            <a:pPr marL="0" indent="0">
              <a:buNone/>
            </a:pPr>
            <a:r>
              <a:rPr lang="en-US" dirty="0"/>
              <a:t>Fixation of variants in the FCR population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b="1" dirty="0"/>
              <a:t>Gene Ontology analysis</a:t>
            </a:r>
          </a:p>
          <a:p>
            <a:pPr marL="0" indent="0">
              <a:buNone/>
            </a:pPr>
            <a:r>
              <a:rPr lang="en-US" dirty="0"/>
              <a:t>Does any known pathways have an increased # of variants with Z(F</a:t>
            </a:r>
            <a:r>
              <a:rPr lang="en-US" baseline="-25000" dirty="0"/>
              <a:t>ST</a:t>
            </a:r>
            <a:r>
              <a:rPr lang="en-US" dirty="0"/>
              <a:t>)&gt;5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b="1" dirty="0"/>
              <a:t>Candidate genes</a:t>
            </a:r>
          </a:p>
          <a:p>
            <a:pPr marL="0" indent="0">
              <a:buNone/>
            </a:pPr>
            <a:r>
              <a:rPr lang="en-US" dirty="0"/>
              <a:t>Investigation of variants with a known correlation with/effect on phenotypes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16/11/2020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62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F-statistics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14/11/2020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5B7EE7-3015-4047-AA9C-2A648F77A953}"/>
              </a:ext>
            </a:extLst>
          </p:cNvPr>
          <p:cNvGrpSpPr/>
          <p:nvPr/>
        </p:nvGrpSpPr>
        <p:grpSpPr>
          <a:xfrm>
            <a:off x="588963" y="2890857"/>
            <a:ext cx="5822305" cy="3967143"/>
            <a:chOff x="5937025" y="2932434"/>
            <a:chExt cx="5822305" cy="39671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8EC69D-7767-8D4C-8A69-6FBE48E2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025" y="2932434"/>
              <a:ext cx="5822305" cy="2911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24B494-021E-404D-A58D-D7F2294B7F44}"/>
                </a:ext>
              </a:extLst>
            </p:cNvPr>
            <p:cNvSpPr txBox="1"/>
            <p:nvPr/>
          </p:nvSpPr>
          <p:spPr>
            <a:xfrm rot="5400000">
              <a:off x="8124020" y="4694486"/>
              <a:ext cx="1178528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chr1:83307092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chr1:83315440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chr1:83358092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chr1:83394602</a:t>
              </a:r>
            </a:p>
            <a:p>
              <a:endParaRPr lang="en-GB" sz="1200" dirty="0"/>
            </a:p>
            <a:p>
              <a:endParaRPr lang="en-GB" sz="1200" dirty="0"/>
            </a:p>
            <a:p>
              <a:endParaRPr lang="en-GB" sz="1200" dirty="0"/>
            </a:p>
            <a:p>
              <a:r>
                <a:rPr lang="en-GB" sz="1200" dirty="0"/>
                <a:t>chr1:83421285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it?</a:t>
            </a:r>
          </a:p>
          <a:p>
            <a:pPr marL="0" indent="0">
              <a:buNone/>
            </a:pPr>
            <a:r>
              <a:rPr lang="en-US" noProof="0" dirty="0"/>
              <a:t>F-statis</a:t>
            </a:r>
            <a:r>
              <a:rPr lang="en-US" dirty="0"/>
              <a:t>tics is a way to investigate population differentiation.</a:t>
            </a:r>
          </a:p>
          <a:p>
            <a:pPr marL="0" indent="0">
              <a:buNone/>
            </a:pPr>
            <a:r>
              <a:rPr lang="en-US" dirty="0"/>
              <a:t>A measure of departure from Hardy-Weinberg expectations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78515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_english" id="{D862992C-7ED1-DA43-9122-2382E5FB7F58}" vid="{6DEC4025-CB88-0246-87DF-7EDC984D4A8E}"/>
    </a:ext>
  </a:extLst>
</a:theme>
</file>

<file path=ppt/theme/theme2.xml><?xml version="1.0" encoding="utf-8"?>
<a:theme xmlns:a="http://schemas.openxmlformats.org/drawingml/2006/main" name="Theme_dog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dog" id="{D8CBFD37-F229-B84C-B7DA-7083DA1D1C1C}" vid="{02696F20-5FF2-154B-9837-B54CFCFCCD06}"/>
    </a:ext>
  </a:extLst>
</a:theme>
</file>

<file path=ppt/theme/theme3.xml><?xml version="1.0" encoding="utf-8"?>
<a:theme xmlns:a="http://schemas.openxmlformats.org/drawingml/2006/main" name="Theme_KU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KU" id="{2AE21908-5678-3044-8219-A2CFCE51C810}" vid="{1A6C1D3E-363D-654E-999A-8A96B3663C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UTargetGroupCode xmlns="a9c21cd9-c4d6-46ab-aa0b-2425b1d0c963">,xcd,</KUTargetGroupCode>
    <db9304c26443406da46e1fe21c8b7cba xmlns="a9c21cd9-c4d6-46ab-aa0b-2425b1d0c963">
      <Terms xmlns="http://schemas.microsoft.com/office/infopath/2007/PartnerControls"/>
    </db9304c26443406da46e1fe21c8b7cba>
    <TaxCatchAll xmlns="a9c21cd9-c4d6-46ab-aa0b-2425b1d0c963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b75beff36af9ca0304ab09c1f7d59c8a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fc0a63ae7685b942639529cabe71461e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Props1.xml><?xml version="1.0" encoding="utf-8"?>
<ds:datastoreItem xmlns:ds="http://schemas.openxmlformats.org/officeDocument/2006/customXml" ds:itemID="{37B53071-A25C-49DB-A3CB-40118A450D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82DF00-1090-4597-B943-A156AE9CDF9F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a9c21cd9-c4d6-46ab-aa0b-2425b1d0c96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0B4093-096E-4E63-9836-8C63CB70F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DDC5F7-11D8-4210-BB62-33F545312F7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5181</TotalTime>
  <Words>2168</Words>
  <Application>Microsoft Macintosh PowerPoint</Application>
  <PresentationFormat>Widescreen</PresentationFormat>
  <Paragraphs>790</Paragraphs>
  <Slides>21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Microsoft New Tai Lue</vt:lpstr>
      <vt:lpstr>Brugerdefineret design</vt:lpstr>
      <vt:lpstr>Theme_dog</vt:lpstr>
      <vt:lpstr>Theme_KU</vt:lpstr>
      <vt:lpstr>PowerPoint Presentation</vt:lpstr>
      <vt:lpstr>Flat-Coated Retriever health and disease surveillance study  </vt:lpstr>
      <vt:lpstr>Flat-Coated Retriever health and disease surveillance study  </vt:lpstr>
      <vt:lpstr>Flat-coated Retrievers – Whole genome sequencing</vt:lpstr>
      <vt:lpstr>Genetic analysis</vt:lpstr>
      <vt:lpstr>Flat-coated Retrievers – Alignment and Variant calling </vt:lpstr>
      <vt:lpstr>Flat-coated Retrievers – Alignment and Variant calling </vt:lpstr>
      <vt:lpstr>Flat-coated Retrievers</vt:lpstr>
      <vt:lpstr>F-statistics</vt:lpstr>
      <vt:lpstr>F-statistics</vt:lpstr>
      <vt:lpstr>Results – FST – Unpruned dataset</vt:lpstr>
      <vt:lpstr>Gene ontology</vt:lpstr>
      <vt:lpstr>Results – FST – Pruned dataset</vt:lpstr>
      <vt:lpstr>Candidate genes (All data from 24/2/20)</vt:lpstr>
      <vt:lpstr>Genes related to Histiocytic disease (43 genes)</vt:lpstr>
      <vt:lpstr>Genes related to CMML (20 genes)</vt:lpstr>
      <vt:lpstr>Top 20 most common germline variants associated with cancer</vt:lpstr>
      <vt:lpstr>Top 20 genes most common genes with somatic variants </vt:lpstr>
      <vt:lpstr>Variants in genes associated with renal dysplasia (45 genes)</vt:lpstr>
      <vt:lpstr>Variants in genes associated with patella luxation (72 SNPs)</vt:lpstr>
      <vt:lpstr>Flat-Coated Retriever health and disease surveillance study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9</cp:revision>
  <dcterms:created xsi:type="dcterms:W3CDTF">2020-11-10T08:59:48Z</dcterms:created>
  <dcterms:modified xsi:type="dcterms:W3CDTF">2020-11-16T15:19:21Z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Order">
    <vt:r8>900</vt:r8>
  </property>
  <property fmtid="{D5CDD505-2E9C-101B-9397-08002B2CF9AE}" pid="4" name="KUEmployeeGuideSubjectMulti">
    <vt:lpwstr/>
  </property>
  <property fmtid="{D5CDD505-2E9C-101B-9397-08002B2CF9AE}" pid="5" name="xd_ProgID">
    <vt:lpwstr/>
  </property>
  <property fmtid="{D5CDD505-2E9C-101B-9397-08002B2CF9AE}" pid="6" name="ContentTypeId">
    <vt:lpwstr>0x010100321F1813AE4A7046B6126D52239F206701007BC16D9EEC1A3647B87D5902B9A48CF9</vt:lpwstr>
  </property>
  <property fmtid="{D5CDD505-2E9C-101B-9397-08002B2CF9AE}" pid="7" name="TemplateUrl">
    <vt:lpwstr/>
  </property>
  <property fmtid="{D5CDD505-2E9C-101B-9397-08002B2CF9AE}" pid="8" name="MSIP_Label_6a2630e2-1ac5-455e-8217-0156b1936a76_Enabled">
    <vt:lpwstr>true</vt:lpwstr>
  </property>
  <property fmtid="{D5CDD505-2E9C-101B-9397-08002B2CF9AE}" pid="9" name="MSIP_Label_6a2630e2-1ac5-455e-8217-0156b1936a76_SetDate">
    <vt:lpwstr>2020-11-10T08:59:49Z</vt:lpwstr>
  </property>
  <property fmtid="{D5CDD505-2E9C-101B-9397-08002B2CF9AE}" pid="10" name="MSIP_Label_6a2630e2-1ac5-455e-8217-0156b1936a76_Method">
    <vt:lpwstr>Standard</vt:lpwstr>
  </property>
  <property fmtid="{D5CDD505-2E9C-101B-9397-08002B2CF9AE}" pid="11" name="MSIP_Label_6a2630e2-1ac5-455e-8217-0156b1936a76_Name">
    <vt:lpwstr>Notclass</vt:lpwstr>
  </property>
  <property fmtid="{D5CDD505-2E9C-101B-9397-08002B2CF9AE}" pid="12" name="MSIP_Label_6a2630e2-1ac5-455e-8217-0156b1936a76_SiteId">
    <vt:lpwstr>a3927f91-cda1-4696-af89-8c9f1ceffa91</vt:lpwstr>
  </property>
  <property fmtid="{D5CDD505-2E9C-101B-9397-08002B2CF9AE}" pid="13" name="MSIP_Label_6a2630e2-1ac5-455e-8217-0156b1936a76_ActionId">
    <vt:lpwstr>343f1841-1815-46f3-a958-c1f9b352511a</vt:lpwstr>
  </property>
  <property fmtid="{D5CDD505-2E9C-101B-9397-08002B2CF9AE}" pid="14" name="MSIP_Label_6a2630e2-1ac5-455e-8217-0156b1936a76_ContentBits">
    <vt:lpwstr>0</vt:lpwstr>
  </property>
</Properties>
</file>